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7"/>
  </p:notesMasterIdLst>
  <p:sldIdLst>
    <p:sldId id="256" r:id="rId2"/>
    <p:sldId id="305" r:id="rId3"/>
    <p:sldId id="260" r:id="rId4"/>
    <p:sldId id="261" r:id="rId5"/>
    <p:sldId id="262" r:id="rId6"/>
    <p:sldId id="306" r:id="rId7"/>
    <p:sldId id="307" r:id="rId8"/>
    <p:sldId id="328" r:id="rId9"/>
    <p:sldId id="329" r:id="rId10"/>
    <p:sldId id="330" r:id="rId11"/>
    <p:sldId id="331" r:id="rId12"/>
    <p:sldId id="332" r:id="rId13"/>
    <p:sldId id="333" r:id="rId14"/>
    <p:sldId id="334" r:id="rId15"/>
    <p:sldId id="267" r:id="rId16"/>
  </p:sldIdLst>
  <p:sldSz cx="9144000" cy="5143500" type="screen16x9"/>
  <p:notesSz cx="6797675" cy="9926638"/>
  <p:embeddedFontLst>
    <p:embeddedFont>
      <p:font typeface="Montserrat" panose="00000500000000000000" pitchFamily="2" charset="0"/>
      <p:regular r:id="rId18"/>
      <p:bold r:id="rId19"/>
      <p:italic r:id="rId20"/>
      <p:boldItalic r:id="rId21"/>
    </p:embeddedFont>
    <p:embeddedFont>
      <p:font typeface="Montserrat ExtraBold" panose="00000900000000000000" pitchFamily="2" charset="0"/>
      <p:bold r:id="rId22"/>
      <p:boldItalic r:id="rId23"/>
    </p:embeddedFont>
    <p:embeddedFont>
      <p:font typeface="Poppins ExtraBold" panose="00000900000000000000" pitchFamily="2" charset="0"/>
      <p:bold r:id="rId24"/>
      <p:boldItalic r:id="rId25"/>
    </p:embeddedFont>
    <p:embeddedFont>
      <p:font typeface="Tw Cen MT Condensed Extra Bold" panose="020B0803020202020204" pitchFamily="34" charset="0"/>
      <p:regular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B28A634-B4F2-49A5-825B-92E4DC5C3580}">
  <a:tblStyle styleId="{2B28A634-B4F2-49A5-825B-92E4DC5C358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8"/>
  </p:normalViewPr>
  <p:slideViewPr>
    <p:cSldViewPr snapToGrid="0">
      <p:cViewPr varScale="1">
        <p:scale>
          <a:sx n="51" d="100"/>
          <a:sy n="51" d="100"/>
        </p:scale>
        <p:origin x="105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23112095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1285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638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9701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97660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2893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87582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0355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475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6098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3790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8672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43620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2562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56740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1225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8" r:id="rId5"/>
    <p:sldLayoutId id="2147483660" r:id="rId6"/>
    <p:sldLayoutId id="2147483661" r:id="rId7"/>
    <p:sldLayoutId id="2147483662" r:id="rId8"/>
    <p:sldLayoutId id="2147483665"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jpg"/></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jpg"/></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5" name="Image 4"/>
          <p:cNvPicPr>
            <a:picLocks noChangeAspect="1"/>
          </p:cNvPicPr>
          <p:nvPr/>
        </p:nvPicPr>
        <p:blipFill>
          <a:blip r:embed="rId3"/>
          <a:stretch>
            <a:fillRect/>
          </a:stretch>
        </p:blipFill>
        <p:spPr>
          <a:xfrm>
            <a:off x="0" y="0"/>
            <a:ext cx="9144000" cy="51435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04379" y="445025"/>
            <a:ext cx="3885985" cy="544438"/>
          </a:xfrm>
          <a:prstGeom prst="rect">
            <a:avLst/>
          </a:prstGeom>
        </p:spPr>
        <p:txBody>
          <a:bodyPr spcFirstLastPara="1" wrap="square" lIns="91425" tIns="91425" rIns="91425" bIns="91425" anchor="t" anchorCtr="0">
            <a:noAutofit/>
          </a:bodyPr>
          <a:lstStyle/>
          <a:p>
            <a:pPr lvl="0"/>
            <a:r>
              <a:rPr lang="en-US" dirty="0"/>
              <a:t>NOS  INITIATIVES</a:t>
            </a:r>
            <a:endParaRPr dirty="0">
              <a:solidFill>
                <a:schemeClr val="accent1"/>
              </a:solidFill>
            </a:endParaRPr>
          </a:p>
        </p:txBody>
      </p:sp>
      <p:sp>
        <p:nvSpPr>
          <p:cNvPr id="215" name="Google Shape;215;p44"/>
          <p:cNvSpPr txBox="1">
            <a:spLocks noGrp="1"/>
          </p:cNvSpPr>
          <p:nvPr>
            <p:ph type="body" idx="1"/>
          </p:nvPr>
        </p:nvSpPr>
        <p:spPr>
          <a:xfrm>
            <a:off x="215166" y="989463"/>
            <a:ext cx="7775598" cy="1419368"/>
          </a:xfrm>
          <a:prstGeom prst="rect">
            <a:avLst/>
          </a:prstGeom>
        </p:spPr>
        <p:txBody>
          <a:bodyPr spcFirstLastPara="1" wrap="square" lIns="91425" tIns="91425" rIns="91425" bIns="91425" anchor="t" anchorCtr="0">
            <a:noAutofit/>
          </a:bodyPr>
          <a:lstStyle/>
          <a:p>
            <a:pPr marL="139700" indent="0" algn="just">
              <a:buNone/>
            </a:pPr>
            <a:r>
              <a:rPr lang="fr-FR" sz="1600" b="1" dirty="0">
                <a:solidFill>
                  <a:srgbClr val="FFFF00"/>
                </a:solidFill>
                <a:effectLst>
                  <a:outerShdw blurRad="38100" dist="38100" dir="2700000" algn="tl">
                    <a:srgbClr val="000000">
                      <a:alpha val="43137"/>
                    </a:srgbClr>
                  </a:outerShdw>
                </a:effectLst>
                <a:latin typeface="Tw Cen MT Condensed Extra Bold" panose="020B0803020202020204" pitchFamily="34" charset="0"/>
              </a:rPr>
              <a:t>Projet actuellement en cours d’identification </a:t>
            </a:r>
            <a:endParaRPr lang="fr-FR" dirty="0">
              <a:latin typeface="Tw Cen MT Condensed Extra Bold" panose="020B0803020202020204" pitchFamily="34" charset="0"/>
            </a:endParaRPr>
          </a:p>
          <a:p>
            <a:pPr marL="139700" indent="0" algn="just">
              <a:buNone/>
            </a:pPr>
            <a:endParaRPr lang="fr-FR" dirty="0">
              <a:latin typeface="Tw Cen MT Condensed Extra Bold" panose="020B0803020202020204" pitchFamily="34" charset="0"/>
            </a:endParaRPr>
          </a:p>
          <a:p>
            <a:pPr marL="139700" indent="0" algn="just">
              <a:buNone/>
            </a:pPr>
            <a:r>
              <a:rPr lang="fr-FR" dirty="0">
                <a:latin typeface="Tw Cen MT Condensed Extra Bold" panose="020B0803020202020204" pitchFamily="34" charset="0"/>
              </a:rPr>
              <a:t>Il s’agit d’un projet relais à une offre de financement et de réalisation d’un Projet de Mobilité Urbaine Durable, adressée au Gouvernement camerounais pour les villes de Douala et Yaoundé, par le consortium SCANIA / RHT / IBB, fondée sur une manifestation d’intérêt des agences suédoises EKN et SEK. </a:t>
            </a:r>
          </a:p>
          <a:p>
            <a:pPr marL="139700" indent="0" algn="just">
              <a:buNone/>
            </a:pPr>
            <a:endParaRPr lang="fr-FR" dirty="0">
              <a:latin typeface="Tw Cen MT Condensed Extra Bold" panose="020B0803020202020204" pitchFamily="34" charset="0"/>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0" name="Google Shape;215;p44"/>
          <p:cNvSpPr txBox="1">
            <a:spLocks/>
          </p:cNvSpPr>
          <p:nvPr/>
        </p:nvSpPr>
        <p:spPr>
          <a:xfrm>
            <a:off x="215166" y="2299647"/>
            <a:ext cx="2309670" cy="26909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a:buFont typeface="Wingdings" panose="05000000000000000000" pitchFamily="2" charset="2"/>
              <a:buChar char="v"/>
            </a:pPr>
            <a:r>
              <a:rPr lang="fr-FR" dirty="0">
                <a:latin typeface="Tw Cen MT Condensed Extra Bold" panose="020B0803020202020204" pitchFamily="34" charset="0"/>
              </a:rPr>
              <a:t>Cette offre a connu une avancée significative avec le lancement des études de faisabilité technique et économique pour la ville de Yaoundé, financées par un don de </a:t>
            </a:r>
            <a:r>
              <a:rPr lang="fr-FR" dirty="0" err="1">
                <a:latin typeface="Tw Cen MT Condensed Extra Bold" panose="020B0803020202020204" pitchFamily="34" charset="0"/>
              </a:rPr>
              <a:t>Swedfund</a:t>
            </a:r>
            <a:r>
              <a:rPr lang="fr-FR" dirty="0">
                <a:latin typeface="Tw Cen MT Condensed Extra Bold" panose="020B0803020202020204" pitchFamily="34" charset="0"/>
              </a:rPr>
              <a:t>, l’organisme suédois de financement du développement.</a:t>
            </a:r>
          </a:p>
        </p:txBody>
      </p:sp>
      <p:sp>
        <p:nvSpPr>
          <p:cNvPr id="11" name="Google Shape;215;p44"/>
          <p:cNvSpPr txBox="1">
            <a:spLocks/>
          </p:cNvSpPr>
          <p:nvPr/>
        </p:nvSpPr>
        <p:spPr>
          <a:xfrm>
            <a:off x="5807121" y="2361063"/>
            <a:ext cx="2630395" cy="1753737"/>
          </a:xfrm>
          <a:prstGeom prst="rect">
            <a:avLst/>
          </a:prstGeom>
          <a:solidFill>
            <a:srgbClr val="001633"/>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algn="just">
              <a:buFont typeface="Wingdings" panose="05000000000000000000" pitchFamily="2" charset="2"/>
              <a:buChar char="v"/>
            </a:pPr>
            <a:r>
              <a:rPr lang="fr-FR" dirty="0">
                <a:latin typeface="Tw Cen MT Condensed Extra Bold" panose="020B0803020202020204" pitchFamily="34" charset="0"/>
              </a:rPr>
              <a:t>Le projet de valorisation énergétique des déchets souhaite s’arrimer désormais pleinement aux objectifs de durabilité énergétique des projets BRT de Douala et Yaoundé, dont la phase de maturation est déjà engagée.</a:t>
            </a:r>
          </a:p>
        </p:txBody>
      </p:sp>
      <p:sp>
        <p:nvSpPr>
          <p:cNvPr id="12" name="Google Shape;215;p44"/>
          <p:cNvSpPr txBox="1">
            <a:spLocks/>
          </p:cNvSpPr>
          <p:nvPr/>
        </p:nvSpPr>
        <p:spPr>
          <a:xfrm>
            <a:off x="2613548" y="2313295"/>
            <a:ext cx="2927444" cy="17537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algn="just">
              <a:buFont typeface="Wingdings" panose="05000000000000000000" pitchFamily="2" charset="2"/>
              <a:buChar char="v"/>
            </a:pPr>
            <a:r>
              <a:rPr lang="fr-FR" dirty="0">
                <a:latin typeface="Tw Cen MT Condensed Extra Bold" panose="020B0803020202020204" pitchFamily="34" charset="0"/>
              </a:rPr>
              <a:t>Cette offre a connu une avancée significative avec le lancement des études de faisabilité technique et économique pour la ville de Yaoundé, financées par un don de </a:t>
            </a:r>
            <a:r>
              <a:rPr lang="fr-FR" dirty="0" err="1">
                <a:latin typeface="Tw Cen MT Condensed Extra Bold" panose="020B0803020202020204" pitchFamily="34" charset="0"/>
              </a:rPr>
              <a:t>Swedfund</a:t>
            </a:r>
            <a:r>
              <a:rPr lang="fr-FR" dirty="0">
                <a:latin typeface="Tw Cen MT Condensed Extra Bold" panose="020B0803020202020204" pitchFamily="34" charset="0"/>
              </a:rPr>
              <a:t>, l’organisme suédois de financement du développement.</a:t>
            </a:r>
          </a:p>
        </p:txBody>
      </p:sp>
      <p:grpSp>
        <p:nvGrpSpPr>
          <p:cNvPr id="8" name="Groupe 7"/>
          <p:cNvGrpSpPr/>
          <p:nvPr/>
        </p:nvGrpSpPr>
        <p:grpSpPr>
          <a:xfrm>
            <a:off x="7343312" y="4585443"/>
            <a:ext cx="1775050" cy="532419"/>
            <a:chOff x="118458" y="4565019"/>
            <a:chExt cx="1775050" cy="532419"/>
          </a:xfrm>
        </p:grpSpPr>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752" y="4565019"/>
              <a:ext cx="834756" cy="532419"/>
            </a:xfrm>
            <a:prstGeom prst="rect">
              <a:avLst/>
            </a:prstGeom>
          </p:spPr>
        </p:pic>
        <p:pic>
          <p:nvPicPr>
            <p:cNvPr id="13" name="Imag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458" y="4565020"/>
              <a:ext cx="935468" cy="526201"/>
            </a:xfrm>
            <a:prstGeom prst="rect">
              <a:avLst/>
            </a:prstGeom>
          </p:spPr>
        </p:pic>
      </p:grpSp>
    </p:spTree>
    <p:extLst>
      <p:ext uri="{BB962C8B-B14F-4D97-AF65-F5344CB8AC3E}">
        <p14:creationId xmlns:p14="http://schemas.microsoft.com/office/powerpoint/2010/main" val="3866993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04379" y="337445"/>
            <a:ext cx="3885985" cy="544438"/>
          </a:xfrm>
          <a:prstGeom prst="rect">
            <a:avLst/>
          </a:prstGeom>
        </p:spPr>
        <p:txBody>
          <a:bodyPr spcFirstLastPara="1" wrap="square" lIns="91425" tIns="91425" rIns="91425" bIns="91425" anchor="t" anchorCtr="0">
            <a:noAutofit/>
          </a:bodyPr>
          <a:lstStyle/>
          <a:p>
            <a:pPr lvl="0"/>
            <a:r>
              <a:rPr lang="en-US" dirty="0"/>
              <a:t>MODEL FINANCIER</a:t>
            </a:r>
            <a:endParaRPr lang="en-US" dirty="0">
              <a:solidFill>
                <a:schemeClr val="accent1"/>
              </a:solidFill>
            </a:endParaRPr>
          </a:p>
        </p:txBody>
      </p:sp>
      <p:sp>
        <p:nvSpPr>
          <p:cNvPr id="215" name="Google Shape;215;p44"/>
          <p:cNvSpPr txBox="1">
            <a:spLocks noGrp="1"/>
          </p:cNvSpPr>
          <p:nvPr>
            <p:ph type="body" idx="1"/>
          </p:nvPr>
        </p:nvSpPr>
        <p:spPr>
          <a:xfrm>
            <a:off x="53784" y="774303"/>
            <a:ext cx="4701092" cy="4336923"/>
          </a:xfrm>
          <a:prstGeom prst="rect">
            <a:avLst/>
          </a:prstGeom>
        </p:spPr>
        <p:txBody>
          <a:bodyPr spcFirstLastPara="1" wrap="square" lIns="91425" tIns="91425" rIns="91425" bIns="91425" anchor="t" anchorCtr="0">
            <a:noAutofit/>
          </a:bodyPr>
          <a:lstStyle/>
          <a:p>
            <a:pPr marL="139700" indent="0">
              <a:buNone/>
            </a:pPr>
            <a:r>
              <a:rPr lang="fr-FR" dirty="0">
                <a:latin typeface="Tw Cen MT Condensed Extra Bold" panose="020B0803020202020204" pitchFamily="34" charset="0"/>
              </a:rPr>
              <a:t>1- Le montage financier : à l’issue des études de faisabilité bancables, pour lesquelles un accord de principe du Trésor français est déjà acquis, sous réserve de la formulation d’une requête formelle par la partie camerounaise.</a:t>
            </a:r>
          </a:p>
          <a:p>
            <a:pPr marL="139700" indent="0">
              <a:buNone/>
            </a:pPr>
            <a:r>
              <a:rPr lang="fr-FR" dirty="0">
                <a:latin typeface="Tw Cen MT Condensed Extra Bold" panose="020B0803020202020204" pitchFamily="34" charset="0"/>
              </a:rPr>
              <a:t>2- Le développement du projet s’organisera autour de deux sociétés de projet (SPV), créées sous l’égide de Bleue Energies :</a:t>
            </a:r>
          </a:p>
          <a:p>
            <a:pPr>
              <a:buFont typeface="Wingdings" panose="05000000000000000000" pitchFamily="2" charset="2"/>
              <a:buChar char="ü"/>
            </a:pPr>
            <a:r>
              <a:rPr lang="fr-FR" dirty="0">
                <a:solidFill>
                  <a:srgbClr val="FFFF00"/>
                </a:solidFill>
                <a:latin typeface="Tw Cen MT Condensed Extra Bold" panose="020B0803020202020204" pitchFamily="34" charset="0"/>
              </a:rPr>
              <a:t>Une SPV à Yaoundé, en partenariat avec la Communauté Urbaine de Yaoundé (CUY) ;</a:t>
            </a:r>
          </a:p>
          <a:p>
            <a:pPr>
              <a:buFont typeface="Wingdings" panose="05000000000000000000" pitchFamily="2" charset="2"/>
              <a:buChar char="ü"/>
            </a:pPr>
            <a:r>
              <a:rPr lang="fr-FR" dirty="0">
                <a:solidFill>
                  <a:srgbClr val="FFFF00"/>
                </a:solidFill>
                <a:latin typeface="Tw Cen MT Condensed Extra Bold" panose="020B0803020202020204" pitchFamily="34" charset="0"/>
              </a:rPr>
              <a:t>Une SPV à Douala, en partenariat avec la Communauté Urbaine de Douala (CUD).</a:t>
            </a:r>
          </a:p>
          <a:p>
            <a:pPr>
              <a:buFont typeface="Wingdings" panose="05000000000000000000" pitchFamily="2" charset="2"/>
              <a:buChar char="ü"/>
            </a:pPr>
            <a:r>
              <a:rPr lang="fr-FR" dirty="0">
                <a:solidFill>
                  <a:srgbClr val="FFFF00"/>
                </a:solidFill>
                <a:latin typeface="Tw Cen MT Condensed Extra Bold" panose="020B0803020202020204" pitchFamily="34" charset="0"/>
              </a:rPr>
              <a:t>Chaque SPV regroupera les parties prenantes suivantes </a:t>
            </a:r>
            <a:r>
              <a:rPr lang="fr-FR" dirty="0">
                <a:latin typeface="Tw Cen MT Condensed Extra Bold" panose="020B0803020202020204" pitchFamily="34" charset="0"/>
              </a:rPr>
              <a:t>:</a:t>
            </a:r>
          </a:p>
          <a:p>
            <a:pPr marL="139700" indent="0">
              <a:buNone/>
            </a:pPr>
            <a:r>
              <a:rPr lang="fr-FR" dirty="0">
                <a:latin typeface="Tw Cen MT Condensed Extra Bold" panose="020B0803020202020204" pitchFamily="34" charset="0"/>
              </a:rPr>
              <a:t>i) L'État camerounais et ses démembrements, y compris les collectivités territoriales décentralisées (CTD) et leurs partenaires financiers ;</a:t>
            </a:r>
          </a:p>
          <a:p>
            <a:pPr marL="139700" indent="0">
              <a:buNone/>
            </a:pPr>
            <a:r>
              <a:rPr lang="fr-FR" dirty="0">
                <a:latin typeface="Tw Cen MT Condensed Extra Bold" panose="020B0803020202020204" pitchFamily="34" charset="0"/>
              </a:rPr>
              <a:t>ii) Les investisseurs publics et privés, nationaux et internationaux ;</a:t>
            </a:r>
          </a:p>
          <a:p>
            <a:pPr marL="139700" indent="0">
              <a:buNone/>
            </a:pPr>
            <a:r>
              <a:rPr lang="fr-FR" dirty="0">
                <a:latin typeface="Tw Cen MT Condensed Extra Bold" panose="020B0803020202020204" pitchFamily="34" charset="0"/>
              </a:rPr>
              <a:t>iii) Les fournisseurs d’équipements et leurs partenaires financiers </a:t>
            </a:r>
            <a:r>
              <a:rPr lang="fr-FR" sz="1300" dirty="0">
                <a:latin typeface="Tw Cen MT Condensed Extra Bold" panose="020B0803020202020204" pitchFamily="34" charset="0"/>
              </a:rPr>
              <a:t>;</a:t>
            </a:r>
          </a:p>
        </p:txBody>
      </p:sp>
      <p:cxnSp>
        <p:nvCxnSpPr>
          <p:cNvPr id="216" name="Google Shape;216;p44"/>
          <p:cNvCxnSpPr/>
          <p:nvPr/>
        </p:nvCxnSpPr>
        <p:spPr>
          <a:xfrm>
            <a:off x="1026200" y="317200"/>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8" name="Google Shape;215;p44"/>
          <p:cNvSpPr txBox="1">
            <a:spLocks/>
          </p:cNvSpPr>
          <p:nvPr/>
        </p:nvSpPr>
        <p:spPr>
          <a:xfrm>
            <a:off x="4746774" y="989462"/>
            <a:ext cx="4174402" cy="3964675"/>
          </a:xfrm>
          <a:prstGeom prst="rect">
            <a:avLst/>
          </a:prstGeom>
          <a:solidFill>
            <a:srgbClr val="001633"/>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139700" indent="0">
              <a:buNone/>
            </a:pPr>
            <a:r>
              <a:rPr lang="fr-FR" dirty="0">
                <a:latin typeface="Tw Cen MT Condensed Extra Bold" panose="020B0803020202020204" pitchFamily="34" charset="0"/>
              </a:rPr>
              <a:t>iv) Les exploitants des secteurs des déchets, de l’énergie, du numérique, du transport urbain, etc., ainsi que leurs partenaires financiers ;</a:t>
            </a:r>
          </a:p>
          <a:p>
            <a:pPr marL="139700" indent="0">
              <a:buNone/>
            </a:pPr>
            <a:r>
              <a:rPr lang="fr-FR" dirty="0">
                <a:latin typeface="Tw Cen MT Condensed Extra Bold" panose="020B0803020202020204" pitchFamily="34" charset="0"/>
              </a:rPr>
              <a:t>v) Les banques et les institutions internationales impliquées dans la gestion des fonds verts.</a:t>
            </a:r>
            <a:endParaRPr lang="fr-FR" dirty="0">
              <a:solidFill>
                <a:srgbClr val="FFFF00"/>
              </a:solidFill>
              <a:latin typeface="Tw Cen MT Condensed Extra Bold" panose="020B0803020202020204" pitchFamily="34" charset="0"/>
            </a:endParaRPr>
          </a:p>
          <a:p>
            <a:pPr algn="just">
              <a:buFont typeface="Wingdings" panose="05000000000000000000" pitchFamily="2" charset="2"/>
              <a:buChar char="ü"/>
            </a:pPr>
            <a:endParaRPr lang="fr-FR" dirty="0">
              <a:solidFill>
                <a:srgbClr val="FFFF00"/>
              </a:solidFill>
              <a:latin typeface="Tw Cen MT Condensed Extra Bold" panose="020B0803020202020204" pitchFamily="34" charset="0"/>
            </a:endParaRPr>
          </a:p>
          <a:p>
            <a:pPr algn="just">
              <a:buFont typeface="Wingdings" panose="05000000000000000000" pitchFamily="2" charset="2"/>
              <a:buChar char="ü"/>
            </a:pPr>
            <a:r>
              <a:rPr lang="fr-FR" dirty="0">
                <a:solidFill>
                  <a:srgbClr val="FFFF00"/>
                </a:solidFill>
                <a:latin typeface="Tw Cen MT Condensed Extra Bold" panose="020B0803020202020204" pitchFamily="34" charset="0"/>
              </a:rPr>
              <a:t>1.	Une table ronde des bailleurs et partenaires sera organisée à l’issue des études de faisabilité, en vue de consolider les engagements et d’affiner le schéma de financement.</a:t>
            </a:r>
          </a:p>
          <a:p>
            <a:pPr algn="just">
              <a:buFont typeface="Wingdings" panose="05000000000000000000" pitchFamily="2" charset="2"/>
              <a:buChar char="ü"/>
            </a:pPr>
            <a:r>
              <a:rPr lang="fr-FR" dirty="0">
                <a:solidFill>
                  <a:srgbClr val="FFFF00"/>
                </a:solidFill>
                <a:latin typeface="Tw Cen MT Condensed Extra Bold" panose="020B0803020202020204" pitchFamily="34" charset="0"/>
              </a:rPr>
              <a:t>2.	L’État camerounais pourra, s’il le souhaite, prendre une participation de 15 à 20 % dans le capital de chaque SPV.</a:t>
            </a:r>
          </a:p>
          <a:p>
            <a:pPr algn="just">
              <a:buFont typeface="Wingdings" panose="05000000000000000000" pitchFamily="2" charset="2"/>
              <a:buChar char="ü"/>
            </a:pPr>
            <a:r>
              <a:rPr lang="fr-FR" dirty="0">
                <a:solidFill>
                  <a:srgbClr val="FFFF00"/>
                </a:solidFill>
                <a:latin typeface="Tw Cen MT Condensed Extra Bold" panose="020B0803020202020204" pitchFamily="34" charset="0"/>
              </a:rPr>
              <a:t>3.	Enfin, toute la stratégie de mobilisation financière du projet WTE repose sur le cautionnement de l’État, dans le cadre de l’initiative Global Gateway de l’Union européenne.</a:t>
            </a:r>
          </a:p>
          <a:p>
            <a:pPr marL="139700" indent="0" algn="just">
              <a:buNone/>
            </a:pPr>
            <a:endParaRPr lang="fr-FR" dirty="0">
              <a:solidFill>
                <a:srgbClr val="FFFF00"/>
              </a:solidFill>
              <a:latin typeface="Tw Cen MT Condensed Extra Bold" panose="020B0803020202020204" pitchFamily="34" charset="0"/>
            </a:endParaRPr>
          </a:p>
          <a:p>
            <a:pPr marL="139700" indent="0" algn="just">
              <a:buNone/>
            </a:pPr>
            <a:endParaRPr lang="fr-FR" dirty="0">
              <a:latin typeface="Tw Cen MT Condensed Extra Bold" panose="020B0803020202020204" pitchFamily="34" charset="0"/>
            </a:endParaRPr>
          </a:p>
        </p:txBody>
      </p:sp>
      <p:grpSp>
        <p:nvGrpSpPr>
          <p:cNvPr id="6" name="Groupe 5"/>
          <p:cNvGrpSpPr/>
          <p:nvPr/>
        </p:nvGrpSpPr>
        <p:grpSpPr>
          <a:xfrm>
            <a:off x="5689308" y="281264"/>
            <a:ext cx="1775050" cy="532419"/>
            <a:chOff x="118458" y="4565019"/>
            <a:chExt cx="1775050" cy="532419"/>
          </a:xfrm>
        </p:grpSpPr>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752" y="4565019"/>
              <a:ext cx="834756" cy="532419"/>
            </a:xfrm>
            <a:prstGeom prst="rect">
              <a:avLst/>
            </a:prstGeom>
          </p:spPr>
        </p:pic>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458" y="4565020"/>
              <a:ext cx="935468" cy="526201"/>
            </a:xfrm>
            <a:prstGeom prst="rect">
              <a:avLst/>
            </a:prstGeom>
          </p:spPr>
        </p:pic>
      </p:grpSp>
    </p:spTree>
    <p:extLst>
      <p:ext uri="{BB962C8B-B14F-4D97-AF65-F5344CB8AC3E}">
        <p14:creationId xmlns:p14="http://schemas.microsoft.com/office/powerpoint/2010/main" val="1282334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04379" y="445025"/>
            <a:ext cx="8239621" cy="544438"/>
          </a:xfrm>
          <a:prstGeom prst="rect">
            <a:avLst/>
          </a:prstGeom>
          <a:solidFill>
            <a:srgbClr val="001633"/>
          </a:solidFill>
        </p:spPr>
        <p:txBody>
          <a:bodyPr spcFirstLastPara="1" wrap="square" lIns="91425" tIns="91425" rIns="91425" bIns="91425" anchor="t" anchorCtr="0">
            <a:noAutofit/>
          </a:bodyPr>
          <a:lstStyle/>
          <a:p>
            <a:pPr lvl="0"/>
            <a:r>
              <a:rPr lang="fr-FR" sz="2000" dirty="0"/>
              <a:t>MATURATION DU PROJET (DEMANDES PRIORITAIRES)</a:t>
            </a:r>
            <a:endParaRPr lang="en-US" sz="2000"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 name="Google Shape;183;p40"/>
          <p:cNvSpPr txBox="1">
            <a:spLocks/>
          </p:cNvSpPr>
          <p:nvPr/>
        </p:nvSpPr>
        <p:spPr>
          <a:xfrm>
            <a:off x="657710" y="1865340"/>
            <a:ext cx="2280551" cy="11098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fr-FR" sz="1600" dirty="0"/>
              <a:t>Finalisation des études de </a:t>
            </a:r>
          </a:p>
          <a:p>
            <a:r>
              <a:rPr lang="fr-FR" sz="1600" dirty="0"/>
              <a:t>faisabilité </a:t>
            </a:r>
          </a:p>
          <a:p>
            <a:r>
              <a:rPr lang="fr-FR" sz="1600" dirty="0"/>
              <a:t>bancables</a:t>
            </a:r>
            <a:endParaRPr lang="fr-CM" sz="1600" dirty="0"/>
          </a:p>
        </p:txBody>
      </p:sp>
      <p:sp>
        <p:nvSpPr>
          <p:cNvPr id="25" name="Google Shape;178;p40"/>
          <p:cNvSpPr txBox="1">
            <a:spLocks/>
          </p:cNvSpPr>
          <p:nvPr/>
        </p:nvSpPr>
        <p:spPr>
          <a:xfrm>
            <a:off x="657714" y="1020465"/>
            <a:ext cx="2067000" cy="723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Montserrat ExtraBold"/>
              <a:buNone/>
              <a:defRPr sz="3600" b="0" i="0" u="none" strike="noStrike" cap="none">
                <a:solidFill>
                  <a:schemeClr val="lt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2pPr>
            <a:lvl3pPr marR="0" lvl="2"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3pPr>
            <a:lvl4pPr marR="0" lvl="3"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4pPr>
            <a:lvl5pPr marR="0" lvl="4"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5pPr>
            <a:lvl6pPr marR="0" lvl="5"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6pPr>
            <a:lvl7pPr marR="0" lvl="6"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7pPr>
            <a:lvl8pPr marR="0" lvl="7"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8pPr>
            <a:lvl9pPr marR="0" lvl="8"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9pPr>
          </a:lstStyle>
          <a:p>
            <a:r>
              <a:rPr lang="en" dirty="0"/>
              <a:t>01</a:t>
            </a:r>
          </a:p>
        </p:txBody>
      </p:sp>
      <p:cxnSp>
        <p:nvCxnSpPr>
          <p:cNvPr id="26" name="Google Shape;187;p40"/>
          <p:cNvCxnSpPr/>
          <p:nvPr/>
        </p:nvCxnSpPr>
        <p:spPr>
          <a:xfrm>
            <a:off x="1492614" y="1795925"/>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7" name="Google Shape;183;p40"/>
          <p:cNvSpPr txBox="1">
            <a:spLocks/>
          </p:cNvSpPr>
          <p:nvPr/>
        </p:nvSpPr>
        <p:spPr>
          <a:xfrm>
            <a:off x="568998" y="3807721"/>
            <a:ext cx="2280551" cy="914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fr-FR" sz="1600" dirty="0"/>
              <a:t>Signature de </a:t>
            </a:r>
          </a:p>
          <a:p>
            <a:r>
              <a:rPr lang="fr-FR" sz="1600" dirty="0"/>
              <a:t>contrats d'achat d'énergie (PPA)</a:t>
            </a:r>
            <a:endParaRPr lang="fr-CM" sz="1600" dirty="0"/>
          </a:p>
        </p:txBody>
      </p:sp>
      <p:sp>
        <p:nvSpPr>
          <p:cNvPr id="28" name="Google Shape;178;p40"/>
          <p:cNvSpPr txBox="1">
            <a:spLocks/>
          </p:cNvSpPr>
          <p:nvPr/>
        </p:nvSpPr>
        <p:spPr>
          <a:xfrm>
            <a:off x="657714" y="3006214"/>
            <a:ext cx="2067000" cy="723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Montserrat ExtraBold"/>
              <a:buNone/>
              <a:defRPr sz="3600" b="0" i="0" u="none" strike="noStrike" cap="none">
                <a:solidFill>
                  <a:schemeClr val="lt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2pPr>
            <a:lvl3pPr marR="0" lvl="2"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3pPr>
            <a:lvl4pPr marR="0" lvl="3"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4pPr>
            <a:lvl5pPr marR="0" lvl="4"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5pPr>
            <a:lvl6pPr marR="0" lvl="5"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6pPr>
            <a:lvl7pPr marR="0" lvl="6"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7pPr>
            <a:lvl8pPr marR="0" lvl="7"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8pPr>
            <a:lvl9pPr marR="0" lvl="8"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9pPr>
          </a:lstStyle>
          <a:p>
            <a:r>
              <a:rPr lang="en" dirty="0"/>
              <a:t>04</a:t>
            </a:r>
          </a:p>
        </p:txBody>
      </p:sp>
      <p:cxnSp>
        <p:nvCxnSpPr>
          <p:cNvPr id="29" name="Google Shape;187;p40"/>
          <p:cNvCxnSpPr/>
          <p:nvPr/>
        </p:nvCxnSpPr>
        <p:spPr>
          <a:xfrm>
            <a:off x="1492614" y="3781674"/>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0" name="Google Shape;183;p40"/>
          <p:cNvSpPr txBox="1">
            <a:spLocks/>
          </p:cNvSpPr>
          <p:nvPr/>
        </p:nvSpPr>
        <p:spPr>
          <a:xfrm>
            <a:off x="3300729" y="1865340"/>
            <a:ext cx="2280551" cy="11098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fr-FR" sz="1600" dirty="0"/>
              <a:t>Identification de sites de 10 à 20 hectares à Yaoundé et Douala</a:t>
            </a:r>
            <a:endParaRPr lang="fr-CM" sz="1600" dirty="0"/>
          </a:p>
        </p:txBody>
      </p:sp>
      <p:sp>
        <p:nvSpPr>
          <p:cNvPr id="31" name="Google Shape;178;p40"/>
          <p:cNvSpPr txBox="1">
            <a:spLocks/>
          </p:cNvSpPr>
          <p:nvPr/>
        </p:nvSpPr>
        <p:spPr>
          <a:xfrm>
            <a:off x="3300733" y="1020465"/>
            <a:ext cx="2067000" cy="723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Montserrat ExtraBold"/>
              <a:buNone/>
              <a:defRPr sz="3600" b="0" i="0" u="none" strike="noStrike" cap="none">
                <a:solidFill>
                  <a:schemeClr val="lt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2pPr>
            <a:lvl3pPr marR="0" lvl="2"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3pPr>
            <a:lvl4pPr marR="0" lvl="3"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4pPr>
            <a:lvl5pPr marR="0" lvl="4"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5pPr>
            <a:lvl6pPr marR="0" lvl="5"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6pPr>
            <a:lvl7pPr marR="0" lvl="6"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7pPr>
            <a:lvl8pPr marR="0" lvl="7"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8pPr>
            <a:lvl9pPr marR="0" lvl="8"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9pPr>
          </a:lstStyle>
          <a:p>
            <a:r>
              <a:rPr lang="en" dirty="0"/>
              <a:t>02</a:t>
            </a:r>
          </a:p>
        </p:txBody>
      </p:sp>
      <p:cxnSp>
        <p:nvCxnSpPr>
          <p:cNvPr id="32" name="Google Shape;187;p40"/>
          <p:cNvCxnSpPr/>
          <p:nvPr/>
        </p:nvCxnSpPr>
        <p:spPr>
          <a:xfrm>
            <a:off x="4135633" y="1795925"/>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3" name="Google Shape;183;p40"/>
          <p:cNvSpPr txBox="1">
            <a:spLocks/>
          </p:cNvSpPr>
          <p:nvPr/>
        </p:nvSpPr>
        <p:spPr>
          <a:xfrm>
            <a:off x="3300729" y="3869137"/>
            <a:ext cx="2280551" cy="88710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fr-FR" sz="1600" dirty="0"/>
              <a:t>Facilitation des formalités </a:t>
            </a:r>
          </a:p>
          <a:p>
            <a:r>
              <a:rPr lang="fr-FR" sz="1600" dirty="0"/>
              <a:t>administratives</a:t>
            </a:r>
            <a:endParaRPr lang="fr-CM" sz="1600" dirty="0"/>
          </a:p>
        </p:txBody>
      </p:sp>
      <p:sp>
        <p:nvSpPr>
          <p:cNvPr id="34" name="Google Shape;178;p40"/>
          <p:cNvSpPr txBox="1">
            <a:spLocks/>
          </p:cNvSpPr>
          <p:nvPr/>
        </p:nvSpPr>
        <p:spPr>
          <a:xfrm>
            <a:off x="3300733" y="3006214"/>
            <a:ext cx="2067000" cy="723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Montserrat ExtraBold"/>
              <a:buNone/>
              <a:defRPr sz="3600" b="0" i="0" u="none" strike="noStrike" cap="none">
                <a:solidFill>
                  <a:schemeClr val="lt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2pPr>
            <a:lvl3pPr marR="0" lvl="2"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3pPr>
            <a:lvl4pPr marR="0" lvl="3"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4pPr>
            <a:lvl5pPr marR="0" lvl="4"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5pPr>
            <a:lvl6pPr marR="0" lvl="5"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6pPr>
            <a:lvl7pPr marR="0" lvl="6"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7pPr>
            <a:lvl8pPr marR="0" lvl="7"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8pPr>
            <a:lvl9pPr marR="0" lvl="8"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9pPr>
          </a:lstStyle>
          <a:p>
            <a:r>
              <a:rPr lang="en" dirty="0"/>
              <a:t>05</a:t>
            </a:r>
          </a:p>
        </p:txBody>
      </p:sp>
      <p:cxnSp>
        <p:nvCxnSpPr>
          <p:cNvPr id="35" name="Google Shape;187;p40"/>
          <p:cNvCxnSpPr/>
          <p:nvPr/>
        </p:nvCxnSpPr>
        <p:spPr>
          <a:xfrm>
            <a:off x="4135633" y="3781674"/>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6" name="Google Shape;183;p40"/>
          <p:cNvSpPr txBox="1">
            <a:spLocks/>
          </p:cNvSpPr>
          <p:nvPr/>
        </p:nvSpPr>
        <p:spPr>
          <a:xfrm>
            <a:off x="5961109" y="1865340"/>
            <a:ext cx="2882639" cy="1109872"/>
          </a:xfrm>
          <a:prstGeom prst="rect">
            <a:avLst/>
          </a:prstGeom>
          <a:solidFill>
            <a:srgbClr val="001633"/>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fr-FR" sz="1600" dirty="0"/>
              <a:t>Attribution de </a:t>
            </a:r>
          </a:p>
          <a:p>
            <a:r>
              <a:rPr lang="fr-FR" sz="1600" dirty="0"/>
              <a:t>concessions de 20 ans pour le traitement des déchets</a:t>
            </a:r>
            <a:endParaRPr lang="fr-CM" sz="1600" dirty="0"/>
          </a:p>
        </p:txBody>
      </p:sp>
      <p:sp>
        <p:nvSpPr>
          <p:cNvPr id="37" name="Google Shape;178;p40"/>
          <p:cNvSpPr txBox="1">
            <a:spLocks/>
          </p:cNvSpPr>
          <p:nvPr/>
        </p:nvSpPr>
        <p:spPr>
          <a:xfrm>
            <a:off x="6370549" y="1020465"/>
            <a:ext cx="2067000" cy="723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Montserrat ExtraBold"/>
              <a:buNone/>
              <a:defRPr sz="3600" b="0" i="0" u="none" strike="noStrike" cap="none">
                <a:solidFill>
                  <a:schemeClr val="lt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2pPr>
            <a:lvl3pPr marR="0" lvl="2"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3pPr>
            <a:lvl4pPr marR="0" lvl="3"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4pPr>
            <a:lvl5pPr marR="0" lvl="4"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5pPr>
            <a:lvl6pPr marR="0" lvl="5"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6pPr>
            <a:lvl7pPr marR="0" lvl="6"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7pPr>
            <a:lvl8pPr marR="0" lvl="7"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8pPr>
            <a:lvl9pPr marR="0" lvl="8"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9pPr>
          </a:lstStyle>
          <a:p>
            <a:r>
              <a:rPr lang="en" dirty="0"/>
              <a:t>03</a:t>
            </a:r>
          </a:p>
        </p:txBody>
      </p:sp>
      <p:cxnSp>
        <p:nvCxnSpPr>
          <p:cNvPr id="38" name="Google Shape;187;p40"/>
          <p:cNvCxnSpPr/>
          <p:nvPr/>
        </p:nvCxnSpPr>
        <p:spPr>
          <a:xfrm>
            <a:off x="7205449" y="1795925"/>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9" name="Google Shape;183;p40"/>
          <p:cNvSpPr txBox="1">
            <a:spLocks/>
          </p:cNvSpPr>
          <p:nvPr/>
        </p:nvSpPr>
        <p:spPr>
          <a:xfrm>
            <a:off x="5761300" y="3841841"/>
            <a:ext cx="2280551" cy="1301659"/>
          </a:xfrm>
          <a:prstGeom prst="rect">
            <a:avLst/>
          </a:prstGeom>
          <a:solidFill>
            <a:srgbClr val="001633"/>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fr-FR" sz="1600" dirty="0"/>
              <a:t>Contrat d’exclusivité des déchets avec les communautés urbaines</a:t>
            </a:r>
            <a:endParaRPr lang="fr-CM" sz="1600" dirty="0"/>
          </a:p>
        </p:txBody>
      </p:sp>
      <p:sp>
        <p:nvSpPr>
          <p:cNvPr id="40" name="Google Shape;178;p40"/>
          <p:cNvSpPr txBox="1">
            <a:spLocks/>
          </p:cNvSpPr>
          <p:nvPr/>
        </p:nvSpPr>
        <p:spPr>
          <a:xfrm>
            <a:off x="5850016" y="3006214"/>
            <a:ext cx="2067000" cy="723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Montserrat ExtraBold"/>
              <a:buNone/>
              <a:defRPr sz="3600" b="0" i="0" u="none" strike="noStrike" cap="none">
                <a:solidFill>
                  <a:schemeClr val="lt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2pPr>
            <a:lvl3pPr marR="0" lvl="2"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3pPr>
            <a:lvl4pPr marR="0" lvl="3"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4pPr>
            <a:lvl5pPr marR="0" lvl="4"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5pPr>
            <a:lvl6pPr marR="0" lvl="5"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6pPr>
            <a:lvl7pPr marR="0" lvl="6"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7pPr>
            <a:lvl8pPr marR="0" lvl="7"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8pPr>
            <a:lvl9pPr marR="0" lvl="8"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9pPr>
          </a:lstStyle>
          <a:p>
            <a:r>
              <a:rPr lang="en" dirty="0"/>
              <a:t>06</a:t>
            </a:r>
          </a:p>
        </p:txBody>
      </p:sp>
      <p:cxnSp>
        <p:nvCxnSpPr>
          <p:cNvPr id="41" name="Google Shape;187;p40"/>
          <p:cNvCxnSpPr/>
          <p:nvPr/>
        </p:nvCxnSpPr>
        <p:spPr>
          <a:xfrm>
            <a:off x="6684916" y="3781674"/>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pSp>
        <p:nvGrpSpPr>
          <p:cNvPr id="22" name="Groupe 21"/>
          <p:cNvGrpSpPr/>
          <p:nvPr/>
        </p:nvGrpSpPr>
        <p:grpSpPr>
          <a:xfrm rot="16200000">
            <a:off x="7976838" y="3971610"/>
            <a:ext cx="1775050" cy="532419"/>
            <a:chOff x="118458" y="4565019"/>
            <a:chExt cx="1775050" cy="532419"/>
          </a:xfrm>
        </p:grpSpPr>
        <p:pic>
          <p:nvPicPr>
            <p:cNvPr id="23" name="Imag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752" y="4565019"/>
              <a:ext cx="834756" cy="532419"/>
            </a:xfrm>
            <a:prstGeom prst="rect">
              <a:avLst/>
            </a:prstGeom>
          </p:spPr>
        </p:pic>
        <p:pic>
          <p:nvPicPr>
            <p:cNvPr id="42" name="Imag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458" y="4565020"/>
              <a:ext cx="935468" cy="526201"/>
            </a:xfrm>
            <a:prstGeom prst="rect">
              <a:avLst/>
            </a:prstGeom>
          </p:spPr>
        </p:pic>
      </p:grpSp>
    </p:spTree>
    <p:extLst>
      <p:ext uri="{BB962C8B-B14F-4D97-AF65-F5344CB8AC3E}">
        <p14:creationId xmlns:p14="http://schemas.microsoft.com/office/powerpoint/2010/main" val="566432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04379" y="445025"/>
            <a:ext cx="4056582" cy="544438"/>
          </a:xfrm>
          <a:prstGeom prst="rect">
            <a:avLst/>
          </a:prstGeom>
        </p:spPr>
        <p:txBody>
          <a:bodyPr spcFirstLastPara="1" wrap="square" lIns="91425" tIns="91425" rIns="91425" bIns="91425" anchor="t" anchorCtr="0">
            <a:noAutofit/>
          </a:bodyPr>
          <a:lstStyle/>
          <a:p>
            <a:pPr lvl="0"/>
            <a:r>
              <a:rPr lang="en-US" dirty="0"/>
              <a:t>PLANNING PROJET</a:t>
            </a:r>
            <a:endParaRPr lang="en-US" dirty="0">
              <a:solidFill>
                <a:schemeClr val="accent1"/>
              </a:solidFill>
            </a:endParaRPr>
          </a:p>
        </p:txBody>
      </p:sp>
      <p:sp>
        <p:nvSpPr>
          <p:cNvPr id="215" name="Google Shape;215;p44"/>
          <p:cNvSpPr txBox="1">
            <a:spLocks noGrp="1"/>
          </p:cNvSpPr>
          <p:nvPr>
            <p:ph type="body" idx="1"/>
          </p:nvPr>
        </p:nvSpPr>
        <p:spPr>
          <a:xfrm>
            <a:off x="1004245" y="1123835"/>
            <a:ext cx="3510673" cy="1228301"/>
          </a:xfrm>
          <a:prstGeom prst="rect">
            <a:avLst/>
          </a:prstGeom>
        </p:spPr>
        <p:txBody>
          <a:bodyPr spcFirstLastPara="1" wrap="square" lIns="91425" tIns="91425" rIns="91425" bIns="91425" anchor="t" anchorCtr="0">
            <a:noAutofit/>
          </a:bodyPr>
          <a:lstStyle/>
          <a:p>
            <a:pPr marL="139700" indent="0">
              <a:buNone/>
            </a:pPr>
            <a:r>
              <a:rPr lang="fr-FR" sz="1600" dirty="0">
                <a:latin typeface="Tw Cen MT Condensed Extra Bold" panose="020B0803020202020204" pitchFamily="34" charset="0"/>
              </a:rPr>
              <a:t>Accélération des études de faisabilité (soutien possible de la coopération française) à travers un FASEP. </a:t>
            </a:r>
          </a:p>
          <a:p>
            <a:pPr marL="139700" indent="0">
              <a:buNone/>
            </a:pPr>
            <a:r>
              <a:rPr lang="fr-FR" sz="1600" dirty="0">
                <a:latin typeface="Tw Cen MT Condensed Extra Bold" panose="020B0803020202020204" pitchFamily="34" charset="0"/>
              </a:rPr>
              <a:t>(Juillet - Décembre 2025)</a:t>
            </a: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Organigramme : Alternative 1"/>
          <p:cNvSpPr/>
          <p:nvPr/>
        </p:nvSpPr>
        <p:spPr>
          <a:xfrm>
            <a:off x="665542" y="1234196"/>
            <a:ext cx="409433" cy="40260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215;p44"/>
          <p:cNvSpPr txBox="1">
            <a:spLocks/>
          </p:cNvSpPr>
          <p:nvPr/>
        </p:nvSpPr>
        <p:spPr>
          <a:xfrm>
            <a:off x="1004244" y="2363551"/>
            <a:ext cx="3510673" cy="8939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139700" indent="0" algn="just">
              <a:buNone/>
            </a:pPr>
            <a:r>
              <a:rPr lang="fr-FR" sz="1600" dirty="0">
                <a:latin typeface="Tw Cen MT Condensed Extra Bold" panose="020B0803020202020204" pitchFamily="34" charset="0"/>
              </a:rPr>
              <a:t>Mobilisation des partenaires industriels et financiers (Juin - Décembre 2025)</a:t>
            </a:r>
          </a:p>
        </p:txBody>
      </p:sp>
      <p:sp>
        <p:nvSpPr>
          <p:cNvPr id="9" name="Organigramme : Alternative 8"/>
          <p:cNvSpPr/>
          <p:nvPr/>
        </p:nvSpPr>
        <p:spPr>
          <a:xfrm>
            <a:off x="665541" y="2488611"/>
            <a:ext cx="409433" cy="40260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215;p44"/>
          <p:cNvSpPr txBox="1">
            <a:spLocks/>
          </p:cNvSpPr>
          <p:nvPr/>
        </p:nvSpPr>
        <p:spPr>
          <a:xfrm>
            <a:off x="1074974" y="3373480"/>
            <a:ext cx="3087116" cy="7028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139700" indent="0" algn="just">
              <a:buNone/>
            </a:pPr>
            <a:r>
              <a:rPr lang="fr-FR" sz="1600" dirty="0">
                <a:latin typeface="Tw Cen MT Condensed Extra Bold" panose="020B0803020202020204" pitchFamily="34" charset="0"/>
              </a:rPr>
              <a:t>Formalisation d’un accord-cadre et </a:t>
            </a:r>
          </a:p>
          <a:p>
            <a:pPr marL="139700" indent="0" algn="just">
              <a:buNone/>
            </a:pPr>
            <a:r>
              <a:rPr lang="fr-FR" sz="1600" dirty="0">
                <a:latin typeface="Tw Cen MT Condensed Extra Bold" panose="020B0803020202020204" pitchFamily="34" charset="0"/>
              </a:rPr>
              <a:t>engagement institutionnel 2026</a:t>
            </a:r>
          </a:p>
        </p:txBody>
      </p:sp>
      <p:sp>
        <p:nvSpPr>
          <p:cNvPr id="11" name="Organigramme : Alternative 10"/>
          <p:cNvSpPr/>
          <p:nvPr/>
        </p:nvSpPr>
        <p:spPr>
          <a:xfrm>
            <a:off x="665541" y="3523605"/>
            <a:ext cx="409433" cy="40260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 11"/>
          <p:cNvPicPr/>
          <p:nvPr/>
        </p:nvPicPr>
        <p:blipFill>
          <a:blip r:embed="rId3">
            <a:extLst>
              <a:ext uri="{28A0092B-C50C-407E-A947-70E740481C1C}">
                <a14:useLocalDpi xmlns:a14="http://schemas.microsoft.com/office/drawing/2010/main" val="0"/>
              </a:ext>
            </a:extLst>
          </a:blip>
          <a:srcRect/>
          <a:stretch>
            <a:fillRect/>
          </a:stretch>
        </p:blipFill>
        <p:spPr bwMode="auto">
          <a:xfrm>
            <a:off x="4681182" y="593679"/>
            <a:ext cx="4333162" cy="4440638"/>
          </a:xfrm>
          <a:prstGeom prst="rect">
            <a:avLst/>
          </a:prstGeom>
          <a:noFill/>
        </p:spPr>
      </p:pic>
      <p:grpSp>
        <p:nvGrpSpPr>
          <p:cNvPr id="13" name="Groupe 12"/>
          <p:cNvGrpSpPr/>
          <p:nvPr/>
        </p:nvGrpSpPr>
        <p:grpSpPr>
          <a:xfrm>
            <a:off x="58636" y="4565019"/>
            <a:ext cx="1775050" cy="532419"/>
            <a:chOff x="118458" y="4565019"/>
            <a:chExt cx="1775050" cy="532419"/>
          </a:xfrm>
        </p:grpSpPr>
        <p:pic>
          <p:nvPicPr>
            <p:cNvPr id="14" name="Imag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752" y="4565019"/>
              <a:ext cx="834756" cy="532419"/>
            </a:xfrm>
            <a:prstGeom prst="rect">
              <a:avLst/>
            </a:prstGeom>
          </p:spPr>
        </p:pic>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458" y="4565020"/>
              <a:ext cx="935468" cy="526201"/>
            </a:xfrm>
            <a:prstGeom prst="rect">
              <a:avLst/>
            </a:prstGeom>
          </p:spPr>
        </p:pic>
      </p:grpSp>
    </p:spTree>
    <p:extLst>
      <p:ext uri="{BB962C8B-B14F-4D97-AF65-F5344CB8AC3E}">
        <p14:creationId xmlns:p14="http://schemas.microsoft.com/office/powerpoint/2010/main" val="937848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04379" y="445025"/>
            <a:ext cx="3885985" cy="544438"/>
          </a:xfrm>
          <a:prstGeom prst="rect">
            <a:avLst/>
          </a:prstGeom>
        </p:spPr>
        <p:txBody>
          <a:bodyPr spcFirstLastPara="1" wrap="square" lIns="91425" tIns="91425" rIns="91425" bIns="91425" anchor="t" anchorCtr="0">
            <a:noAutofit/>
          </a:bodyPr>
          <a:lstStyle/>
          <a:p>
            <a:pPr lvl="0"/>
            <a:r>
              <a:rPr lang="en-US" dirty="0"/>
              <a:t>CONCLUSION</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2" name="Google Shape;215;p44"/>
          <p:cNvSpPr txBox="1">
            <a:spLocks/>
          </p:cNvSpPr>
          <p:nvPr/>
        </p:nvSpPr>
        <p:spPr>
          <a:xfrm>
            <a:off x="758050" y="1272081"/>
            <a:ext cx="3420156" cy="34868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139700" indent="0" algn="just">
              <a:buNone/>
            </a:pPr>
            <a:r>
              <a:rPr lang="fr-FR" sz="1600" dirty="0">
                <a:latin typeface="Tw Cen MT Condensed Extra Bold" panose="020B0803020202020204" pitchFamily="34" charset="0"/>
              </a:rPr>
              <a:t>Le projet </a:t>
            </a:r>
            <a:r>
              <a:rPr lang="fr-FR" sz="1600" dirty="0" err="1">
                <a:latin typeface="Tw Cen MT Condensed Extra Bold" panose="020B0803020202020204" pitchFamily="34" charset="0"/>
              </a:rPr>
              <a:t>Waste</a:t>
            </a:r>
            <a:r>
              <a:rPr lang="fr-FR" sz="1600" dirty="0">
                <a:latin typeface="Tw Cen MT Condensed Extra Bold" panose="020B0803020202020204" pitchFamily="34" charset="0"/>
              </a:rPr>
              <a:t> to </a:t>
            </a:r>
            <a:r>
              <a:rPr lang="fr-FR" sz="1600" dirty="0" err="1">
                <a:latin typeface="Tw Cen MT Condensed Extra Bold" panose="020B0803020202020204" pitchFamily="34" charset="0"/>
              </a:rPr>
              <a:t>Energy</a:t>
            </a:r>
            <a:r>
              <a:rPr lang="fr-FR" sz="1600" dirty="0">
                <a:latin typeface="Tw Cen MT Condensed Extra Bold" panose="020B0803020202020204" pitchFamily="34" charset="0"/>
              </a:rPr>
              <a:t> pour Yaoundé et Douala constitue une solution innovante et durable pour relever le double défi de la gestion des déchets et de la transition énergétique au Cameroun. En transformant les déchets en ressources énergétiques, ce projet contribuera à réduire l'empreinte carbone des deux villes, assainir leur environnement et fournir une énergie propre aux infrastructures urbaines, notamment le BRT électrique de Yaoundé et Douala.</a:t>
            </a:r>
          </a:p>
        </p:txBody>
      </p:sp>
      <p:sp>
        <p:nvSpPr>
          <p:cNvPr id="9" name="Google Shape;215;p44"/>
          <p:cNvSpPr txBox="1">
            <a:spLocks/>
          </p:cNvSpPr>
          <p:nvPr/>
        </p:nvSpPr>
        <p:spPr>
          <a:xfrm>
            <a:off x="4716000" y="1272080"/>
            <a:ext cx="3420156" cy="3687037"/>
          </a:xfrm>
          <a:prstGeom prst="rect">
            <a:avLst/>
          </a:prstGeom>
          <a:solidFill>
            <a:srgbClr val="001633"/>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139700" indent="0" algn="just">
              <a:buNone/>
            </a:pPr>
            <a:r>
              <a:rPr lang="fr-FR" sz="1600" dirty="0">
                <a:latin typeface="Tw Cen MT Condensed Extra Bold" panose="020B0803020202020204" pitchFamily="34" charset="0"/>
              </a:rPr>
              <a:t>De plus, il offrira une alternative durable et structurée aux solutions de transport informelles, en réduisant la dépendance aux mototaxis, transports clandestins et artisanaux, qui sont sources de pollution et de congestion. L’intégration du projet dans le programme Global Gateway, associée à des discussions stratégiques avec des partenaires industriels et financiers, positionne Yaoundé et Douala comme des références en matière d’économie circulaire et de développement urbain durable en Afrique.</a:t>
            </a:r>
          </a:p>
        </p:txBody>
      </p:sp>
      <p:grpSp>
        <p:nvGrpSpPr>
          <p:cNvPr id="6" name="Groupe 5"/>
          <p:cNvGrpSpPr/>
          <p:nvPr/>
        </p:nvGrpSpPr>
        <p:grpSpPr>
          <a:xfrm>
            <a:off x="7333291" y="25638"/>
            <a:ext cx="1775050" cy="532419"/>
            <a:chOff x="118458" y="4565019"/>
            <a:chExt cx="1775050" cy="532419"/>
          </a:xfrm>
        </p:grpSpPr>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752" y="4565019"/>
              <a:ext cx="834756" cy="532419"/>
            </a:xfrm>
            <a:prstGeom prst="rect">
              <a:avLst/>
            </a:prstGeom>
          </p:spPr>
        </p:pic>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458" y="4565020"/>
              <a:ext cx="935468" cy="526201"/>
            </a:xfrm>
            <a:prstGeom prst="rect">
              <a:avLst/>
            </a:prstGeom>
          </p:spPr>
        </p:pic>
      </p:grpSp>
    </p:spTree>
    <p:extLst>
      <p:ext uri="{BB962C8B-B14F-4D97-AF65-F5344CB8AC3E}">
        <p14:creationId xmlns:p14="http://schemas.microsoft.com/office/powerpoint/2010/main" val="3852587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2"/>
        <p:cNvGrpSpPr/>
        <p:nvPr/>
      </p:nvGrpSpPr>
      <p:grpSpPr>
        <a:xfrm>
          <a:off x="0" y="0"/>
          <a:ext cx="0" cy="0"/>
          <a:chOff x="0" y="0"/>
          <a:chExt cx="0" cy="0"/>
        </a:xfrm>
      </p:grpSpPr>
      <p:sp>
        <p:nvSpPr>
          <p:cNvPr id="273" name="Google Shape;273;p49"/>
          <p:cNvSpPr txBox="1">
            <a:spLocks noGrp="1"/>
          </p:cNvSpPr>
          <p:nvPr>
            <p:ph type="ctrTitle"/>
          </p:nvPr>
        </p:nvSpPr>
        <p:spPr>
          <a:xfrm>
            <a:off x="1273500" y="1369000"/>
            <a:ext cx="6597000" cy="98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MERCI !</a:t>
            </a:r>
            <a:endParaRPr dirty="0"/>
          </a:p>
        </p:txBody>
      </p:sp>
      <p:cxnSp>
        <p:nvCxnSpPr>
          <p:cNvPr id="275" name="Google Shape;275;p49"/>
          <p:cNvCxnSpPr/>
          <p:nvPr/>
        </p:nvCxnSpPr>
        <p:spPr>
          <a:xfrm>
            <a:off x="3050849" y="2354200"/>
            <a:ext cx="3008119"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pSp>
        <p:nvGrpSpPr>
          <p:cNvPr id="4" name="Groupe 3"/>
          <p:cNvGrpSpPr/>
          <p:nvPr/>
        </p:nvGrpSpPr>
        <p:grpSpPr>
          <a:xfrm>
            <a:off x="7343312" y="4602535"/>
            <a:ext cx="1775050" cy="532419"/>
            <a:chOff x="118458" y="4565019"/>
            <a:chExt cx="1775050" cy="532419"/>
          </a:xfrm>
        </p:grpSpPr>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752" y="4565019"/>
              <a:ext cx="834756" cy="532419"/>
            </a:xfrm>
            <a:prstGeom prst="rect">
              <a:avLst/>
            </a:prstGeom>
          </p:spPr>
        </p:pic>
        <p:pic>
          <p:nvPicPr>
            <p:cNvPr id="6" name="Imag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458" y="4565020"/>
              <a:ext cx="935468" cy="526201"/>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9" name="Google Shape;179;p40"/>
          <p:cNvSpPr txBox="1">
            <a:spLocks noGrp="1"/>
          </p:cNvSpPr>
          <p:nvPr>
            <p:ph type="title"/>
          </p:nvPr>
        </p:nvSpPr>
        <p:spPr>
          <a:xfrm>
            <a:off x="2497284" y="2041571"/>
            <a:ext cx="2067000" cy="548400"/>
          </a:xfrm>
          <a:prstGeom prst="rect">
            <a:avLst/>
          </a:prstGeom>
        </p:spPr>
        <p:txBody>
          <a:bodyPr spcFirstLastPara="1" wrap="square" lIns="91425" tIns="91425" rIns="91425" bIns="91425" anchor="b" anchorCtr="0">
            <a:noAutofit/>
          </a:bodyPr>
          <a:lstStyle/>
          <a:p>
            <a:pPr lvl="0"/>
            <a:r>
              <a:rPr lang="en-US" sz="1600" dirty="0"/>
              <a:t>MATURATION DU PROJET</a:t>
            </a:r>
          </a:p>
        </p:txBody>
      </p:sp>
      <p:sp>
        <p:nvSpPr>
          <p:cNvPr id="181" name="Google Shape;181;p40"/>
          <p:cNvSpPr txBox="1">
            <a:spLocks noGrp="1"/>
          </p:cNvSpPr>
          <p:nvPr>
            <p:ph type="title" idx="2"/>
          </p:nvPr>
        </p:nvSpPr>
        <p:spPr>
          <a:xfrm>
            <a:off x="4700337" y="2041571"/>
            <a:ext cx="2067000" cy="548400"/>
          </a:xfrm>
          <a:prstGeom prst="rect">
            <a:avLst/>
          </a:prstGeom>
        </p:spPr>
        <p:txBody>
          <a:bodyPr spcFirstLastPara="1" wrap="square" lIns="91425" tIns="91425" rIns="91425" bIns="91425" anchor="b" anchorCtr="0">
            <a:noAutofit/>
          </a:bodyPr>
          <a:lstStyle/>
          <a:p>
            <a:pPr lvl="0"/>
            <a:r>
              <a:rPr lang="en-US" sz="1600" dirty="0"/>
              <a:t>SOLUTION ET OPPORTUNITÉS</a:t>
            </a:r>
          </a:p>
        </p:txBody>
      </p:sp>
      <p:sp>
        <p:nvSpPr>
          <p:cNvPr id="183" name="Google Shape;183;p40"/>
          <p:cNvSpPr txBox="1">
            <a:spLocks noGrp="1"/>
          </p:cNvSpPr>
          <p:nvPr>
            <p:ph type="title" idx="4"/>
          </p:nvPr>
        </p:nvSpPr>
        <p:spPr>
          <a:xfrm>
            <a:off x="37954" y="2041571"/>
            <a:ext cx="2280551" cy="548400"/>
          </a:xfrm>
          <a:prstGeom prst="rect">
            <a:avLst/>
          </a:prstGeom>
        </p:spPr>
        <p:txBody>
          <a:bodyPr spcFirstLastPara="1" wrap="square" lIns="91425" tIns="91425" rIns="91425" bIns="91425" anchor="b" anchorCtr="0">
            <a:noAutofit/>
          </a:bodyPr>
          <a:lstStyle/>
          <a:p>
            <a:pPr lvl="0"/>
            <a:r>
              <a:rPr lang="fr-CM" sz="1600" dirty="0"/>
              <a:t>PROBLÉMATIQUE : DÉFIS URBAINS</a:t>
            </a:r>
          </a:p>
        </p:txBody>
      </p:sp>
      <p:sp>
        <p:nvSpPr>
          <p:cNvPr id="178" name="Google Shape;178;p40"/>
          <p:cNvSpPr txBox="1">
            <a:spLocks noGrp="1"/>
          </p:cNvSpPr>
          <p:nvPr>
            <p:ph type="title" idx="6"/>
          </p:nvPr>
        </p:nvSpPr>
        <p:spPr>
          <a:xfrm>
            <a:off x="37958" y="1196696"/>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185" name="Google Shape;185;p40"/>
          <p:cNvSpPr txBox="1">
            <a:spLocks noGrp="1"/>
          </p:cNvSpPr>
          <p:nvPr>
            <p:ph type="title" idx="7"/>
          </p:nvPr>
        </p:nvSpPr>
        <p:spPr>
          <a:xfrm>
            <a:off x="2497287" y="1196696"/>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sp>
        <p:nvSpPr>
          <p:cNvPr id="186" name="Google Shape;186;p40"/>
          <p:cNvSpPr txBox="1">
            <a:spLocks noGrp="1"/>
          </p:cNvSpPr>
          <p:nvPr>
            <p:ph type="title" idx="8"/>
          </p:nvPr>
        </p:nvSpPr>
        <p:spPr>
          <a:xfrm>
            <a:off x="4700334" y="1196696"/>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cxnSp>
        <p:nvCxnSpPr>
          <p:cNvPr id="187" name="Google Shape;187;p40"/>
          <p:cNvCxnSpPr/>
          <p:nvPr/>
        </p:nvCxnSpPr>
        <p:spPr>
          <a:xfrm>
            <a:off x="872858" y="1972156"/>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8" name="Google Shape;188;p40"/>
          <p:cNvCxnSpPr/>
          <p:nvPr/>
        </p:nvCxnSpPr>
        <p:spPr>
          <a:xfrm>
            <a:off x="3332187" y="1972156"/>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9" name="Google Shape;189;p40"/>
          <p:cNvCxnSpPr/>
          <p:nvPr/>
        </p:nvCxnSpPr>
        <p:spPr>
          <a:xfrm>
            <a:off x="5535234" y="1972156"/>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5" name="ZoneTexte 4">
            <a:extLst>
              <a:ext uri="{FF2B5EF4-FFF2-40B4-BE49-F238E27FC236}">
                <a16:creationId xmlns:a16="http://schemas.microsoft.com/office/drawing/2014/main" id="{ED4687C5-4782-7AF2-042D-FC68E2367527}"/>
              </a:ext>
            </a:extLst>
          </p:cNvPr>
          <p:cNvSpPr txBox="1"/>
          <p:nvPr/>
        </p:nvSpPr>
        <p:spPr>
          <a:xfrm>
            <a:off x="2525177" y="237182"/>
            <a:ext cx="4171335" cy="923330"/>
          </a:xfrm>
          <a:prstGeom prst="rect">
            <a:avLst/>
          </a:prstGeom>
          <a:noFill/>
        </p:spPr>
        <p:txBody>
          <a:bodyPr wrap="none" rtlCol="0">
            <a:spAutoFit/>
          </a:bodyPr>
          <a:lstStyle/>
          <a:p>
            <a:r>
              <a:rPr lang="en" sz="5400" b="1" dirty="0">
                <a:solidFill>
                  <a:schemeClr val="bg1"/>
                </a:solidFill>
                <a:latin typeface="Montserrat" pitchFamily="2" charset="77"/>
              </a:rPr>
              <a:t>SOMMAIRE</a:t>
            </a:r>
            <a:endParaRPr lang="fr-FR" sz="5400" b="1" dirty="0">
              <a:solidFill>
                <a:schemeClr val="bg1"/>
              </a:solidFill>
              <a:latin typeface="Montserrat" pitchFamily="2" charset="77"/>
            </a:endParaRPr>
          </a:p>
        </p:txBody>
      </p:sp>
      <p:sp>
        <p:nvSpPr>
          <p:cNvPr id="15" name="Google Shape;183;p40">
            <a:extLst>
              <a:ext uri="{FF2B5EF4-FFF2-40B4-BE49-F238E27FC236}">
                <a16:creationId xmlns:a16="http://schemas.microsoft.com/office/drawing/2014/main" id="{06E71F92-0336-3F8A-4AB0-53F69BE3CC3A}"/>
              </a:ext>
            </a:extLst>
          </p:cNvPr>
          <p:cNvSpPr txBox="1">
            <a:spLocks/>
          </p:cNvSpPr>
          <p:nvPr/>
        </p:nvSpPr>
        <p:spPr>
          <a:xfrm>
            <a:off x="6903381" y="2041571"/>
            <a:ext cx="2067000"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fr-CM" sz="1600" dirty="0"/>
              <a:t>STRUCTURATION FINANCIÈRE</a:t>
            </a:r>
          </a:p>
        </p:txBody>
      </p:sp>
      <p:sp>
        <p:nvSpPr>
          <p:cNvPr id="16" name="Google Shape;178;p40">
            <a:extLst>
              <a:ext uri="{FF2B5EF4-FFF2-40B4-BE49-F238E27FC236}">
                <a16:creationId xmlns:a16="http://schemas.microsoft.com/office/drawing/2014/main" id="{F4571F9D-C91D-BF6A-CDFF-AA32BC7C1DA3}"/>
              </a:ext>
            </a:extLst>
          </p:cNvPr>
          <p:cNvSpPr txBox="1">
            <a:spLocks/>
          </p:cNvSpPr>
          <p:nvPr/>
        </p:nvSpPr>
        <p:spPr>
          <a:xfrm>
            <a:off x="6903384" y="1196696"/>
            <a:ext cx="2067000" cy="723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Montserrat ExtraBold"/>
              <a:buNone/>
              <a:defRPr sz="3600" b="0" i="0" u="none" strike="noStrike" cap="none">
                <a:solidFill>
                  <a:schemeClr val="lt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2pPr>
            <a:lvl3pPr marR="0" lvl="2"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3pPr>
            <a:lvl4pPr marR="0" lvl="3"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4pPr>
            <a:lvl5pPr marR="0" lvl="4"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5pPr>
            <a:lvl6pPr marR="0" lvl="5"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6pPr>
            <a:lvl7pPr marR="0" lvl="6"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7pPr>
            <a:lvl8pPr marR="0" lvl="7"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8pPr>
            <a:lvl9pPr marR="0" lvl="8"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9pPr>
          </a:lstStyle>
          <a:p>
            <a:r>
              <a:rPr lang="en" dirty="0"/>
              <a:t>04</a:t>
            </a:r>
          </a:p>
        </p:txBody>
      </p:sp>
      <p:cxnSp>
        <p:nvCxnSpPr>
          <p:cNvPr id="17" name="Google Shape;187;p40">
            <a:extLst>
              <a:ext uri="{FF2B5EF4-FFF2-40B4-BE49-F238E27FC236}">
                <a16:creationId xmlns:a16="http://schemas.microsoft.com/office/drawing/2014/main" id="{B80EA708-A5CC-F507-3DD2-C4BD3E6E2173}"/>
              </a:ext>
            </a:extLst>
          </p:cNvPr>
          <p:cNvCxnSpPr/>
          <p:nvPr/>
        </p:nvCxnSpPr>
        <p:spPr>
          <a:xfrm>
            <a:off x="7738284" y="1972156"/>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8" name="Google Shape;183;p40">
            <a:extLst>
              <a:ext uri="{FF2B5EF4-FFF2-40B4-BE49-F238E27FC236}">
                <a16:creationId xmlns:a16="http://schemas.microsoft.com/office/drawing/2014/main" id="{718745C0-4A57-B173-B7DB-0804EB6008B0}"/>
              </a:ext>
            </a:extLst>
          </p:cNvPr>
          <p:cNvSpPr txBox="1">
            <a:spLocks/>
          </p:cNvSpPr>
          <p:nvPr/>
        </p:nvSpPr>
        <p:spPr>
          <a:xfrm>
            <a:off x="37951" y="3434846"/>
            <a:ext cx="2067000"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fr-CM" sz="1600" dirty="0"/>
              <a:t>PLANNING PROJET</a:t>
            </a:r>
          </a:p>
        </p:txBody>
      </p:sp>
      <p:sp>
        <p:nvSpPr>
          <p:cNvPr id="19" name="Google Shape;178;p40">
            <a:extLst>
              <a:ext uri="{FF2B5EF4-FFF2-40B4-BE49-F238E27FC236}">
                <a16:creationId xmlns:a16="http://schemas.microsoft.com/office/drawing/2014/main" id="{DE113049-B782-A35C-3FCE-F0564F8BD61B}"/>
              </a:ext>
            </a:extLst>
          </p:cNvPr>
          <p:cNvSpPr txBox="1">
            <a:spLocks/>
          </p:cNvSpPr>
          <p:nvPr/>
        </p:nvSpPr>
        <p:spPr>
          <a:xfrm>
            <a:off x="37954" y="2589971"/>
            <a:ext cx="2067000" cy="723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Montserrat ExtraBold"/>
              <a:buNone/>
              <a:defRPr sz="3600" b="0" i="0" u="none" strike="noStrike" cap="none">
                <a:solidFill>
                  <a:schemeClr val="lt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2pPr>
            <a:lvl3pPr marR="0" lvl="2"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3pPr>
            <a:lvl4pPr marR="0" lvl="3"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4pPr>
            <a:lvl5pPr marR="0" lvl="4"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5pPr>
            <a:lvl6pPr marR="0" lvl="5"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6pPr>
            <a:lvl7pPr marR="0" lvl="6"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7pPr>
            <a:lvl8pPr marR="0" lvl="7"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8pPr>
            <a:lvl9pPr marR="0" lvl="8"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9pPr>
          </a:lstStyle>
          <a:p>
            <a:r>
              <a:rPr lang="en" dirty="0"/>
              <a:t>05</a:t>
            </a:r>
          </a:p>
        </p:txBody>
      </p:sp>
      <p:cxnSp>
        <p:nvCxnSpPr>
          <p:cNvPr id="20" name="Google Shape;187;p40">
            <a:extLst>
              <a:ext uri="{FF2B5EF4-FFF2-40B4-BE49-F238E27FC236}">
                <a16:creationId xmlns:a16="http://schemas.microsoft.com/office/drawing/2014/main" id="{0F09D7D7-5928-3536-7E2F-2E4F309B6201}"/>
              </a:ext>
            </a:extLst>
          </p:cNvPr>
          <p:cNvCxnSpPr/>
          <p:nvPr/>
        </p:nvCxnSpPr>
        <p:spPr>
          <a:xfrm>
            <a:off x="872854" y="3365431"/>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1" name="Google Shape;183;p40">
            <a:extLst>
              <a:ext uri="{FF2B5EF4-FFF2-40B4-BE49-F238E27FC236}">
                <a16:creationId xmlns:a16="http://schemas.microsoft.com/office/drawing/2014/main" id="{3D8153EF-74B9-DC78-059C-1C9733D6DDAA}"/>
              </a:ext>
            </a:extLst>
          </p:cNvPr>
          <p:cNvSpPr txBox="1">
            <a:spLocks/>
          </p:cNvSpPr>
          <p:nvPr/>
        </p:nvSpPr>
        <p:spPr>
          <a:xfrm>
            <a:off x="2437160" y="3375659"/>
            <a:ext cx="2067000"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fr-CM" sz="1600" dirty="0"/>
              <a:t>STRATEGIE DU PROGRAMME</a:t>
            </a:r>
          </a:p>
        </p:txBody>
      </p:sp>
      <p:sp>
        <p:nvSpPr>
          <p:cNvPr id="22" name="Google Shape;178;p40">
            <a:extLst>
              <a:ext uri="{FF2B5EF4-FFF2-40B4-BE49-F238E27FC236}">
                <a16:creationId xmlns:a16="http://schemas.microsoft.com/office/drawing/2014/main" id="{51CD8EF6-F7F6-8EFA-6F1F-911D40D0CC66}"/>
              </a:ext>
            </a:extLst>
          </p:cNvPr>
          <p:cNvSpPr txBox="1">
            <a:spLocks/>
          </p:cNvSpPr>
          <p:nvPr/>
        </p:nvSpPr>
        <p:spPr>
          <a:xfrm>
            <a:off x="2437163" y="2530784"/>
            <a:ext cx="2067000" cy="723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Montserrat ExtraBold"/>
              <a:buNone/>
              <a:defRPr sz="3600" b="0" i="0" u="none" strike="noStrike" cap="none">
                <a:solidFill>
                  <a:schemeClr val="lt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2pPr>
            <a:lvl3pPr marR="0" lvl="2"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3pPr>
            <a:lvl4pPr marR="0" lvl="3"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4pPr>
            <a:lvl5pPr marR="0" lvl="4"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5pPr>
            <a:lvl6pPr marR="0" lvl="5"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6pPr>
            <a:lvl7pPr marR="0" lvl="6"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7pPr>
            <a:lvl8pPr marR="0" lvl="7"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8pPr>
            <a:lvl9pPr marR="0" lvl="8"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9pPr>
          </a:lstStyle>
          <a:p>
            <a:r>
              <a:rPr lang="en" dirty="0"/>
              <a:t>06</a:t>
            </a:r>
          </a:p>
        </p:txBody>
      </p:sp>
      <p:cxnSp>
        <p:nvCxnSpPr>
          <p:cNvPr id="23" name="Google Shape;187;p40">
            <a:extLst>
              <a:ext uri="{FF2B5EF4-FFF2-40B4-BE49-F238E27FC236}">
                <a16:creationId xmlns:a16="http://schemas.microsoft.com/office/drawing/2014/main" id="{92BF3269-8873-CDD4-F88F-D2C2D9D43F2A}"/>
              </a:ext>
            </a:extLst>
          </p:cNvPr>
          <p:cNvCxnSpPr/>
          <p:nvPr/>
        </p:nvCxnSpPr>
        <p:spPr>
          <a:xfrm>
            <a:off x="3272063" y="3306244"/>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 name="Google Shape;183;p40"/>
          <p:cNvSpPr txBox="1">
            <a:spLocks/>
          </p:cNvSpPr>
          <p:nvPr/>
        </p:nvSpPr>
        <p:spPr>
          <a:xfrm>
            <a:off x="4625174" y="3400711"/>
            <a:ext cx="2343181"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fr-CM" sz="1600"/>
              <a:t>ORGANISATION DU PARTENARIAT WTE</a:t>
            </a:r>
            <a:endParaRPr lang="fr-CM" sz="1600" dirty="0"/>
          </a:p>
        </p:txBody>
      </p:sp>
      <p:sp>
        <p:nvSpPr>
          <p:cNvPr id="25" name="Google Shape;178;p40"/>
          <p:cNvSpPr txBox="1">
            <a:spLocks/>
          </p:cNvSpPr>
          <p:nvPr/>
        </p:nvSpPr>
        <p:spPr>
          <a:xfrm>
            <a:off x="4700334" y="2530784"/>
            <a:ext cx="2067000" cy="723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Montserrat ExtraBold"/>
              <a:buNone/>
              <a:defRPr sz="3600" b="0" i="0" u="none" strike="noStrike" cap="none">
                <a:solidFill>
                  <a:schemeClr val="lt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2pPr>
            <a:lvl3pPr marR="0" lvl="2"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3pPr>
            <a:lvl4pPr marR="0" lvl="3"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4pPr>
            <a:lvl5pPr marR="0" lvl="4"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5pPr>
            <a:lvl6pPr marR="0" lvl="5"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6pPr>
            <a:lvl7pPr marR="0" lvl="6"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7pPr>
            <a:lvl8pPr marR="0" lvl="7"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8pPr>
            <a:lvl9pPr marR="0" lvl="8"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9pPr>
          </a:lstStyle>
          <a:p>
            <a:r>
              <a:rPr lang="en"/>
              <a:t>07</a:t>
            </a:r>
            <a:endParaRPr lang="en" dirty="0"/>
          </a:p>
        </p:txBody>
      </p:sp>
      <p:cxnSp>
        <p:nvCxnSpPr>
          <p:cNvPr id="26" name="Google Shape;187;p40"/>
          <p:cNvCxnSpPr/>
          <p:nvPr/>
        </p:nvCxnSpPr>
        <p:spPr>
          <a:xfrm>
            <a:off x="5535234" y="3306244"/>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7" name="Google Shape;179;p40"/>
          <p:cNvSpPr txBox="1">
            <a:spLocks/>
          </p:cNvSpPr>
          <p:nvPr/>
        </p:nvSpPr>
        <p:spPr>
          <a:xfrm>
            <a:off x="7031057" y="3412170"/>
            <a:ext cx="2067000"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US" sz="1600"/>
              <a:t>DÉFIS ET POLLUTION</a:t>
            </a:r>
            <a:endParaRPr lang="en-US" sz="1600" dirty="0"/>
          </a:p>
        </p:txBody>
      </p:sp>
      <p:sp>
        <p:nvSpPr>
          <p:cNvPr id="28" name="Google Shape;185;p40"/>
          <p:cNvSpPr txBox="1">
            <a:spLocks/>
          </p:cNvSpPr>
          <p:nvPr/>
        </p:nvSpPr>
        <p:spPr>
          <a:xfrm>
            <a:off x="7031060" y="2554769"/>
            <a:ext cx="2067000" cy="723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Montserrat ExtraBold"/>
              <a:buNone/>
              <a:defRPr sz="3600" b="0" i="0" u="none" strike="noStrike" cap="none">
                <a:solidFill>
                  <a:schemeClr val="lt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2pPr>
            <a:lvl3pPr marR="0" lvl="2"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3pPr>
            <a:lvl4pPr marR="0" lvl="3"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4pPr>
            <a:lvl5pPr marR="0" lvl="4"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5pPr>
            <a:lvl6pPr marR="0" lvl="5"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6pPr>
            <a:lvl7pPr marR="0" lvl="6"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7pPr>
            <a:lvl8pPr marR="0" lvl="7"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8pPr>
            <a:lvl9pPr marR="0" lvl="8"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9pPr>
          </a:lstStyle>
          <a:p>
            <a:r>
              <a:rPr lang="en"/>
              <a:t>08</a:t>
            </a:r>
            <a:endParaRPr lang="en" dirty="0"/>
          </a:p>
        </p:txBody>
      </p:sp>
      <p:cxnSp>
        <p:nvCxnSpPr>
          <p:cNvPr id="29" name="Google Shape;188;p40"/>
          <p:cNvCxnSpPr/>
          <p:nvPr/>
        </p:nvCxnSpPr>
        <p:spPr>
          <a:xfrm>
            <a:off x="7865960" y="3330229"/>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0" name="Google Shape;181;p40"/>
          <p:cNvSpPr txBox="1">
            <a:spLocks/>
          </p:cNvSpPr>
          <p:nvPr/>
        </p:nvSpPr>
        <p:spPr>
          <a:xfrm>
            <a:off x="2439984" y="4597831"/>
            <a:ext cx="2067000"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US" sz="1600" dirty="0"/>
              <a:t>NOS INITIATIVES</a:t>
            </a:r>
          </a:p>
        </p:txBody>
      </p:sp>
      <p:sp>
        <p:nvSpPr>
          <p:cNvPr id="31" name="Google Shape;186;p40"/>
          <p:cNvSpPr txBox="1">
            <a:spLocks/>
          </p:cNvSpPr>
          <p:nvPr/>
        </p:nvSpPr>
        <p:spPr>
          <a:xfrm>
            <a:off x="2439981" y="3812764"/>
            <a:ext cx="2067000" cy="723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Montserrat ExtraBold"/>
              <a:buNone/>
              <a:defRPr sz="3600" b="0" i="0" u="none" strike="noStrike" cap="none">
                <a:solidFill>
                  <a:schemeClr val="lt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2pPr>
            <a:lvl3pPr marR="0" lvl="2"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3pPr>
            <a:lvl4pPr marR="0" lvl="3"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4pPr>
            <a:lvl5pPr marR="0" lvl="4"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5pPr>
            <a:lvl6pPr marR="0" lvl="5"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6pPr>
            <a:lvl7pPr marR="0" lvl="6"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7pPr>
            <a:lvl8pPr marR="0" lvl="7"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8pPr>
            <a:lvl9pPr marR="0" lvl="8"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9pPr>
          </a:lstStyle>
          <a:p>
            <a:r>
              <a:rPr lang="en"/>
              <a:t>09</a:t>
            </a:r>
            <a:endParaRPr lang="en" dirty="0"/>
          </a:p>
        </p:txBody>
      </p:sp>
      <p:cxnSp>
        <p:nvCxnSpPr>
          <p:cNvPr id="32" name="Google Shape;189;p40"/>
          <p:cNvCxnSpPr/>
          <p:nvPr/>
        </p:nvCxnSpPr>
        <p:spPr>
          <a:xfrm>
            <a:off x="3274881" y="4588224"/>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3" name="Google Shape;183;p40">
            <a:extLst>
              <a:ext uri="{FF2B5EF4-FFF2-40B4-BE49-F238E27FC236}">
                <a16:creationId xmlns:a16="http://schemas.microsoft.com/office/drawing/2014/main" id="{718745C0-4A57-B173-B7DB-0804EB6008B0}"/>
              </a:ext>
            </a:extLst>
          </p:cNvPr>
          <p:cNvSpPr txBox="1">
            <a:spLocks/>
          </p:cNvSpPr>
          <p:nvPr/>
        </p:nvSpPr>
        <p:spPr>
          <a:xfrm>
            <a:off x="4417558" y="4595100"/>
            <a:ext cx="2851041"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fr-CM" sz="1600" dirty="0"/>
              <a:t>DIRECTIVES GOUVERNEMENTALES</a:t>
            </a:r>
          </a:p>
        </p:txBody>
      </p:sp>
      <p:sp>
        <p:nvSpPr>
          <p:cNvPr id="34" name="Google Shape;178;p40">
            <a:extLst>
              <a:ext uri="{FF2B5EF4-FFF2-40B4-BE49-F238E27FC236}">
                <a16:creationId xmlns:a16="http://schemas.microsoft.com/office/drawing/2014/main" id="{DE113049-B782-A35C-3FCE-F0564F8BD61B}"/>
              </a:ext>
            </a:extLst>
          </p:cNvPr>
          <p:cNvSpPr txBox="1">
            <a:spLocks/>
          </p:cNvSpPr>
          <p:nvPr/>
        </p:nvSpPr>
        <p:spPr>
          <a:xfrm>
            <a:off x="4750666" y="3750225"/>
            <a:ext cx="2067000" cy="723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Montserrat ExtraBold"/>
              <a:buNone/>
              <a:defRPr sz="3600" b="0" i="0" u="none" strike="noStrike" cap="none">
                <a:solidFill>
                  <a:schemeClr val="lt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2pPr>
            <a:lvl3pPr marR="0" lvl="2"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3pPr>
            <a:lvl4pPr marR="0" lvl="3"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4pPr>
            <a:lvl5pPr marR="0" lvl="4"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5pPr>
            <a:lvl6pPr marR="0" lvl="5"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6pPr>
            <a:lvl7pPr marR="0" lvl="6"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7pPr>
            <a:lvl8pPr marR="0" lvl="7"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8pPr>
            <a:lvl9pPr marR="0" lvl="8"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9pPr>
          </a:lstStyle>
          <a:p>
            <a:r>
              <a:rPr lang="en" dirty="0"/>
              <a:t>10</a:t>
            </a:r>
          </a:p>
        </p:txBody>
      </p:sp>
      <p:cxnSp>
        <p:nvCxnSpPr>
          <p:cNvPr id="35" name="Google Shape;187;p40">
            <a:extLst>
              <a:ext uri="{FF2B5EF4-FFF2-40B4-BE49-F238E27FC236}">
                <a16:creationId xmlns:a16="http://schemas.microsoft.com/office/drawing/2014/main" id="{0F09D7D7-5928-3536-7E2F-2E4F309B6201}"/>
              </a:ext>
            </a:extLst>
          </p:cNvPr>
          <p:cNvCxnSpPr/>
          <p:nvPr/>
        </p:nvCxnSpPr>
        <p:spPr>
          <a:xfrm>
            <a:off x="5585566" y="4525685"/>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pSp>
        <p:nvGrpSpPr>
          <p:cNvPr id="7" name="Groupe 6"/>
          <p:cNvGrpSpPr/>
          <p:nvPr/>
        </p:nvGrpSpPr>
        <p:grpSpPr>
          <a:xfrm>
            <a:off x="118458" y="4565019"/>
            <a:ext cx="1775050" cy="532419"/>
            <a:chOff x="118458" y="4565019"/>
            <a:chExt cx="1775050" cy="532419"/>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752" y="4565019"/>
              <a:ext cx="834756" cy="532419"/>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458" y="4565020"/>
              <a:ext cx="935468" cy="526201"/>
            </a:xfrm>
            <a:prstGeom prst="rect">
              <a:avLst/>
            </a:prstGeom>
          </p:spPr>
        </p:pic>
      </p:grpSp>
    </p:spTree>
    <p:extLst>
      <p:ext uri="{BB962C8B-B14F-4D97-AF65-F5344CB8AC3E}">
        <p14:creationId xmlns:p14="http://schemas.microsoft.com/office/powerpoint/2010/main" val="456824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42"/>
          <p:cNvSpPr txBox="1">
            <a:spLocks noGrp="1"/>
          </p:cNvSpPr>
          <p:nvPr>
            <p:ph type="ctrTitle"/>
          </p:nvPr>
        </p:nvSpPr>
        <p:spPr>
          <a:xfrm>
            <a:off x="210543" y="883269"/>
            <a:ext cx="2681785" cy="2905155"/>
          </a:xfrm>
          <a:prstGeom prst="rect">
            <a:avLst/>
          </a:prstGeom>
        </p:spPr>
        <p:txBody>
          <a:bodyPr spcFirstLastPara="1" wrap="square" lIns="91425" tIns="91425" rIns="91425" bIns="91425" anchor="t" anchorCtr="0">
            <a:noAutofit/>
          </a:bodyPr>
          <a:lstStyle/>
          <a:p>
            <a:pPr lvl="0" algn="just"/>
            <a:r>
              <a:rPr lang="fr-FR" sz="1200" b="0" dirty="0">
                <a:latin typeface="Tw Cen MT Condensed Extra Bold" panose="020B0803020202020204" pitchFamily="34" charset="0"/>
              </a:rPr>
              <a:t>Les villes de Yaoundé et Douala sont confrontées à une accumulation croissante de déchets urbains, engendrant de graves problèmes  environnementaux, sanitaires et sociaux. Les décharges sauvages se multiplient, les infrastructures de collecte sont insuffisantes, et la gestion actuelle des déchets repose principalement sur l'enfouissement, une solution ni durable ni efficace. Cette situation entraîne des risques sanitaires pour les populations, une pollution accrue des sols et des eaux, ainsi qu'une  augmentation des émissions de gaz à effet de serre.</a:t>
            </a: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8971" y="3869898"/>
            <a:ext cx="743843" cy="1043566"/>
          </a:xfrm>
          <a:prstGeom prst="rect">
            <a:avLst/>
          </a:prstGeom>
        </p:spPr>
      </p:pic>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0738" y="3796746"/>
            <a:ext cx="838350" cy="1176154"/>
          </a:xfrm>
          <a:prstGeom prst="rect">
            <a:avLst/>
          </a:prstGeom>
        </p:spPr>
      </p:pic>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9015" y="3617824"/>
            <a:ext cx="985194" cy="1382167"/>
          </a:xfrm>
          <a:prstGeom prst="rect">
            <a:avLst/>
          </a:prstGeom>
        </p:spPr>
      </p:pic>
      <p:pic>
        <p:nvPicPr>
          <p:cNvPr id="10" name="Imag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6188" y="3705306"/>
            <a:ext cx="838350" cy="1176154"/>
          </a:xfrm>
          <a:prstGeom prst="rect">
            <a:avLst/>
          </a:prstGeom>
        </p:spPr>
      </p:pic>
      <p:pic>
        <p:nvPicPr>
          <p:cNvPr id="11" name="Imag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74554" y="3341880"/>
            <a:ext cx="1535343" cy="2153993"/>
          </a:xfrm>
          <a:prstGeom prst="rect">
            <a:avLst/>
          </a:prstGeom>
        </p:spPr>
      </p:pic>
      <p:sp>
        <p:nvSpPr>
          <p:cNvPr id="12" name="Sous-titre 4">
            <a:extLst>
              <a:ext uri="{FF2B5EF4-FFF2-40B4-BE49-F238E27FC236}">
                <a16:creationId xmlns:a16="http://schemas.microsoft.com/office/drawing/2014/main" id="{59DBC175-FC9F-75F4-E1AB-A500C0265FBD}"/>
              </a:ext>
            </a:extLst>
          </p:cNvPr>
          <p:cNvSpPr>
            <a:spLocks noGrp="1"/>
          </p:cNvSpPr>
          <p:nvPr>
            <p:ph type="subTitle" idx="1"/>
          </p:nvPr>
        </p:nvSpPr>
        <p:spPr>
          <a:xfrm>
            <a:off x="581194" y="2495445"/>
            <a:ext cx="10993546" cy="590321"/>
          </a:xfrm>
        </p:spPr>
        <p:txBody>
          <a:bodyPr/>
          <a:lstStyle/>
          <a:p>
            <a:r>
              <a:rPr lang="fr-FR" dirty="0"/>
              <a:t>							</a:t>
            </a:r>
            <a:endParaRPr lang="fr-CM" dirty="0"/>
          </a:p>
        </p:txBody>
      </p:sp>
      <p:sp>
        <p:nvSpPr>
          <p:cNvPr id="13" name="Google Shape;214;p44"/>
          <p:cNvSpPr txBox="1">
            <a:spLocks/>
          </p:cNvSpPr>
          <p:nvPr/>
        </p:nvSpPr>
        <p:spPr>
          <a:xfrm>
            <a:off x="1267518" y="139285"/>
            <a:ext cx="6483704" cy="94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en-US" u="sng" dirty="0"/>
              <a:t>PROBLÉMATIQUE : DÉFIS URBAINS</a:t>
            </a:r>
          </a:p>
        </p:txBody>
      </p:sp>
      <p:sp>
        <p:nvSpPr>
          <p:cNvPr id="14" name="Google Shape;201;p42"/>
          <p:cNvSpPr txBox="1">
            <a:spLocks/>
          </p:cNvSpPr>
          <p:nvPr/>
        </p:nvSpPr>
        <p:spPr>
          <a:xfrm>
            <a:off x="6007176" y="886257"/>
            <a:ext cx="2801022" cy="29051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pPr algn="just"/>
            <a:r>
              <a:rPr lang="fr-FR" sz="1200" b="0" dirty="0">
                <a:latin typeface="Tw Cen MT Condensed Extra Bold" panose="020B0803020202020204" pitchFamily="34" charset="0"/>
              </a:rPr>
              <a:t>Face à ces défis, le projet </a:t>
            </a:r>
            <a:r>
              <a:rPr lang="fr-FR" sz="1200" b="0" dirty="0" err="1">
                <a:latin typeface="Tw Cen MT Condensed Extra Bold" panose="020B0803020202020204" pitchFamily="34" charset="0"/>
              </a:rPr>
              <a:t>Waste</a:t>
            </a:r>
            <a:r>
              <a:rPr lang="fr-FR" sz="1200" b="0" dirty="0">
                <a:latin typeface="Tw Cen MT Condensed Extra Bold" panose="020B0803020202020204" pitchFamily="34" charset="0"/>
              </a:rPr>
              <a:t> to </a:t>
            </a:r>
            <a:r>
              <a:rPr lang="fr-FR" sz="1200" b="0" dirty="0" err="1">
                <a:latin typeface="Tw Cen MT Condensed Extra Bold" panose="020B0803020202020204" pitchFamily="34" charset="0"/>
              </a:rPr>
              <a:t>Energy</a:t>
            </a:r>
            <a:r>
              <a:rPr lang="fr-FR" sz="1200" b="0" dirty="0">
                <a:latin typeface="Tw Cen MT Condensed Extra Bold" panose="020B0803020202020204" pitchFamily="34" charset="0"/>
              </a:rPr>
              <a:t> (WTE) pour Yaoundé et Douala vise à transformer ces déchets en une source   d’énergie renouvelable sous forme de biocarburants (biogaz et biodiesel) et d’électricité. Cette approche innovante permettra non seulement de réduire la pollution, mais aussi de produire une énergie propre destinée à alimenter le BRT électrique de Yaoundé et Douala, apportant ainsi une alternative viable et durable au transport urbain conventionnel.</a:t>
            </a:r>
          </a:p>
        </p:txBody>
      </p:sp>
      <p:sp>
        <p:nvSpPr>
          <p:cNvPr id="15" name="Google Shape;201;p42"/>
          <p:cNvSpPr txBox="1">
            <a:spLocks/>
          </p:cNvSpPr>
          <p:nvPr/>
        </p:nvSpPr>
        <p:spPr>
          <a:xfrm>
            <a:off x="3147024" y="883269"/>
            <a:ext cx="2557741" cy="29051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pPr algn="just"/>
            <a:r>
              <a:rPr lang="fr-FR" sz="1200" b="0" dirty="0">
                <a:latin typeface="Tw Cen MT Condensed Extra Bold" panose="020B0803020202020204" pitchFamily="34" charset="0"/>
              </a:rPr>
              <a:t>Par ailleurs, la problématique du transport urbain dans ces deux grandes métropoles reste une préoccupation majeure. Le secteur est dominé par des mototaxis, des transports clandestins et artisanaux, qui fonctionnent sans régulation et utilisent des carburants polluants, contribuant ainsi à la congestion, à l'insécurité routière et à une forte empreinte carbone. L’absence d’une solution énergétique fiable pour un transport urbain moderne limite la transition vers une mobilité plus propre et plus durable.</a:t>
            </a:r>
          </a:p>
        </p:txBody>
      </p:sp>
      <p:grpSp>
        <p:nvGrpSpPr>
          <p:cNvPr id="16" name="Groupe 15"/>
          <p:cNvGrpSpPr/>
          <p:nvPr/>
        </p:nvGrpSpPr>
        <p:grpSpPr>
          <a:xfrm>
            <a:off x="360570" y="4384823"/>
            <a:ext cx="1775050" cy="532419"/>
            <a:chOff x="118458" y="4565019"/>
            <a:chExt cx="1775050" cy="532419"/>
          </a:xfrm>
        </p:grpSpPr>
        <p:pic>
          <p:nvPicPr>
            <p:cNvPr id="17" name="Imag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8752" y="4565019"/>
              <a:ext cx="834756" cy="532419"/>
            </a:xfrm>
            <a:prstGeom prst="rect">
              <a:avLst/>
            </a:prstGeom>
          </p:spPr>
        </p:pic>
        <p:pic>
          <p:nvPicPr>
            <p:cNvPr id="18" name="Imag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8458" y="4565020"/>
              <a:ext cx="935468" cy="526201"/>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86421" y="856213"/>
            <a:ext cx="5371281" cy="1220650"/>
          </a:xfrm>
          <a:prstGeom prst="rect">
            <a:avLst/>
          </a:prstGeom>
          <a:solidFill>
            <a:srgbClr val="001633"/>
          </a:solidFill>
          <a:effectLst>
            <a:outerShdw blurRad="50800" dist="38100" dir="2700000" algn="tl" rotWithShape="0">
              <a:prstClr val="black">
                <a:alpha val="40000"/>
              </a:prstClr>
            </a:outerShdw>
          </a:effectLst>
        </p:spPr>
        <p:txBody>
          <a:bodyPr spcFirstLastPara="1" wrap="square" lIns="91425" tIns="91425" rIns="91425" bIns="91425" anchor="b" anchorCtr="0">
            <a:noAutofit/>
          </a:bodyPr>
          <a:lstStyle/>
          <a:p>
            <a:pPr marL="285750" lvl="0" indent="-285750">
              <a:buFont typeface="Wingdings" panose="05000000000000000000" pitchFamily="2" charset="2"/>
              <a:buChar char="ü"/>
            </a:pPr>
            <a:r>
              <a:rPr lang="fr-FR" sz="1500" dirty="0"/>
              <a:t>Réunion interministérielle présidée par      </a:t>
            </a:r>
            <a:br>
              <a:rPr lang="fr-FR" sz="1500" dirty="0"/>
            </a:br>
            <a:r>
              <a:rPr lang="fr-FR" sz="1500" dirty="0"/>
              <a:t> S.E. le Premier Ministre Joseph Dion </a:t>
            </a:r>
            <a:r>
              <a:rPr lang="fr-FR" sz="1500" dirty="0" err="1"/>
              <a:t>Ngute</a:t>
            </a:r>
            <a:r>
              <a:rPr lang="fr-FR" sz="1500" dirty="0"/>
              <a:t>  </a:t>
            </a:r>
            <a:br>
              <a:rPr lang="fr-FR" sz="1500" dirty="0"/>
            </a:br>
            <a:r>
              <a:rPr lang="fr-FR" sz="1500" dirty="0"/>
              <a:t> (25 février 2025).</a:t>
            </a:r>
            <a:br>
              <a:rPr lang="fr-FR" sz="1600" dirty="0"/>
            </a:br>
            <a:br>
              <a:rPr lang="fr-FR" sz="1600" dirty="0"/>
            </a:br>
            <a:endParaRPr sz="1600" dirty="0"/>
          </a:p>
        </p:txBody>
      </p:sp>
      <p:sp>
        <p:nvSpPr>
          <p:cNvPr id="7" name="Google Shape;214;p44"/>
          <p:cNvSpPr txBox="1">
            <a:spLocks noGrp="1"/>
          </p:cNvSpPr>
          <p:nvPr>
            <p:ph type="title"/>
          </p:nvPr>
        </p:nvSpPr>
        <p:spPr>
          <a:xfrm>
            <a:off x="1142730" y="292857"/>
            <a:ext cx="6409581" cy="570716"/>
          </a:xfrm>
          <a:prstGeom prst="rect">
            <a:avLst/>
          </a:prstGeom>
          <a:solidFill>
            <a:schemeClr val="tx1"/>
          </a:solidFill>
        </p:spPr>
        <p:txBody>
          <a:bodyPr spcFirstLastPara="1" wrap="square" lIns="91425" tIns="91425" rIns="91425" bIns="91425" anchor="t" anchorCtr="0">
            <a:noAutofit/>
          </a:bodyPr>
          <a:lstStyle/>
          <a:p>
            <a:pPr lvl="0"/>
            <a:r>
              <a:rPr lang="en-US" sz="2400" b="1" u="sng" dirty="0">
                <a:solidFill>
                  <a:schemeClr val="accent1"/>
                </a:solidFill>
                <a:effectLst>
                  <a:outerShdw blurRad="38100" dist="38100" dir="2700000" algn="tl">
                    <a:srgbClr val="000000">
                      <a:alpha val="43137"/>
                    </a:srgbClr>
                  </a:outerShdw>
                </a:effectLst>
              </a:rPr>
              <a:t>DIRECTIVES GOUVERNEMENTALES</a:t>
            </a:r>
            <a:endParaRPr sz="2400" b="1" u="sng" dirty="0">
              <a:solidFill>
                <a:schemeClr val="accent1"/>
              </a:solidFill>
              <a:effectLst>
                <a:outerShdw blurRad="38100" dist="38100" dir="2700000" algn="tl">
                  <a:srgbClr val="000000">
                    <a:alpha val="43137"/>
                  </a:srgbClr>
                </a:outerShdw>
              </a:effectLst>
            </a:endParaRPr>
          </a:p>
        </p:txBody>
      </p:sp>
      <p:sp>
        <p:nvSpPr>
          <p:cNvPr id="13" name="Google Shape;201;p42"/>
          <p:cNvSpPr txBox="1">
            <a:spLocks/>
          </p:cNvSpPr>
          <p:nvPr/>
        </p:nvSpPr>
        <p:spPr>
          <a:xfrm>
            <a:off x="386421" y="1584121"/>
            <a:ext cx="8596214" cy="33872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Montserrat ExtraBold"/>
              <a:buNone/>
              <a:defRPr sz="36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3600"/>
              <a:buFont typeface="Montserrat"/>
              <a:buNone/>
              <a:defRPr sz="3600" b="0" i="0" u="none" strike="noStrike" cap="none">
                <a:solidFill>
                  <a:schemeClr val="lt1"/>
                </a:solidFill>
                <a:latin typeface="Montserrat"/>
                <a:ea typeface="Montserrat"/>
                <a:cs typeface="Montserrat"/>
                <a:sym typeface="Montserrat"/>
              </a:defRPr>
            </a:lvl9pPr>
          </a:lstStyle>
          <a:p>
            <a:pPr marL="285750" indent="-285750">
              <a:lnSpc>
                <a:spcPct val="150000"/>
              </a:lnSpc>
              <a:buFont typeface="Wingdings" panose="05000000000000000000" pitchFamily="2" charset="2"/>
              <a:buChar char="ü"/>
            </a:pPr>
            <a:r>
              <a:rPr lang="fr-FR" sz="1500" dirty="0"/>
              <a:t>Comité interministériel chargé de la coordination, de la préparation des dossiers des projets du Cameroun à caractère régional éligibles à la stratégie « Global Gateway » de l’Union européenne</a:t>
            </a:r>
          </a:p>
          <a:p>
            <a:pPr marL="285750" indent="-285750">
              <a:lnSpc>
                <a:spcPct val="150000"/>
              </a:lnSpc>
              <a:buFont typeface="Wingdings" panose="05000000000000000000" pitchFamily="2" charset="2"/>
              <a:buChar char="ü"/>
            </a:pPr>
            <a:endParaRPr lang="fr-FR" sz="1500" dirty="0">
              <a:solidFill>
                <a:schemeClr val="bg1"/>
              </a:solidFill>
            </a:endParaRPr>
          </a:p>
          <a:p>
            <a:pPr marL="285750" indent="-285750">
              <a:lnSpc>
                <a:spcPct val="150000"/>
              </a:lnSpc>
              <a:buFont typeface="Wingdings" panose="05000000000000000000" pitchFamily="2" charset="2"/>
              <a:buChar char="ü"/>
            </a:pPr>
            <a:r>
              <a:rPr lang="fr-FR" sz="1500" dirty="0"/>
              <a:t>Le forum national organisé par le MINHDU en mai 2025 a recommandé de renforcer la collecte des déchets, structurer leur valorisation, et investir dans des infrastructures adaptées.  Il a insisté sur la révision du cadre juridique, l’implication des collectivités et des citoyens. L’objectif est d’instaurer une gestion durable et inclusive des déchets urbains.  La fermeture des décharges sauvages est prévue d’ici 2026</a:t>
            </a:r>
          </a:p>
          <a:p>
            <a:pPr marL="285750" indent="-285750">
              <a:lnSpc>
                <a:spcPct val="150000"/>
              </a:lnSpc>
              <a:buFont typeface="Wingdings" panose="05000000000000000000" pitchFamily="2" charset="2"/>
              <a:buChar char="ü"/>
            </a:pPr>
            <a:endParaRPr lang="fr-FR" sz="1600" dirty="0"/>
          </a:p>
        </p:txBody>
      </p:sp>
      <p:grpSp>
        <p:nvGrpSpPr>
          <p:cNvPr id="8" name="Groupe 7"/>
          <p:cNvGrpSpPr/>
          <p:nvPr/>
        </p:nvGrpSpPr>
        <p:grpSpPr>
          <a:xfrm>
            <a:off x="6220156" y="1048609"/>
            <a:ext cx="1775050" cy="532419"/>
            <a:chOff x="118458" y="4565019"/>
            <a:chExt cx="1775050" cy="532419"/>
          </a:xfrm>
        </p:grpSpPr>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752" y="4565019"/>
              <a:ext cx="834756" cy="532419"/>
            </a:xfrm>
            <a:prstGeom prst="rect">
              <a:avLst/>
            </a:prstGeom>
          </p:spPr>
        </p:pic>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458" y="4565020"/>
              <a:ext cx="935468" cy="526201"/>
            </a:xfrm>
            <a:prstGeom prst="rect">
              <a:avLst/>
            </a:prstGeom>
          </p:spPr>
        </p:pic>
      </p:grpSp>
      <p:sp>
        <p:nvSpPr>
          <p:cNvPr id="5" name="Rectangle 1">
            <a:extLst>
              <a:ext uri="{FF2B5EF4-FFF2-40B4-BE49-F238E27FC236}">
                <a16:creationId xmlns:a16="http://schemas.microsoft.com/office/drawing/2014/main" id="{2736FDF4-F57F-79F2-4349-9624E80C5848}"/>
              </a:ext>
            </a:extLst>
          </p:cNvPr>
          <p:cNvSpPr>
            <a:spLocks noChangeArrowheads="1"/>
          </p:cNvSpPr>
          <p:nvPr/>
        </p:nvSpPr>
        <p:spPr bwMode="auto">
          <a:xfrm>
            <a:off x="-125204" y="-748798"/>
            <a:ext cx="9269204"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a:ln>
                  <a:noFill/>
                </a:ln>
                <a:solidFill>
                  <a:schemeClr val="tx1"/>
                </a:solidFill>
                <a:effectLst/>
                <a:latin typeface="Arial" panose="020B0604020202020204" pitchFamily="34" charset="0"/>
              </a:rPr>
              <a:t>Le forum national organisé par le MINHDU en mai 2025 a recommandé de renforcer la collecte des déchets, structurer leur valorisation, et investir dans des infrastructures adaptées.</a:t>
            </a:r>
            <a:br>
              <a:rPr kumimoji="0" lang="fr-FR" altLang="fr-FR" sz="1800" b="0" i="0" u="none" strike="noStrike" cap="none" normalizeH="0" baseline="0">
                <a:ln>
                  <a:noFill/>
                </a:ln>
                <a:solidFill>
                  <a:schemeClr val="tx1"/>
                </a:solidFill>
                <a:effectLst/>
                <a:latin typeface="Arial" panose="020B0604020202020204" pitchFamily="34" charset="0"/>
              </a:rPr>
            </a:br>
            <a:r>
              <a:rPr kumimoji="0" lang="fr-FR" altLang="fr-FR" sz="1800" b="0" i="0" u="none" strike="noStrike" cap="none" normalizeH="0" baseline="0">
                <a:ln>
                  <a:noFill/>
                </a:ln>
                <a:solidFill>
                  <a:schemeClr val="tx1"/>
                </a:solidFill>
                <a:effectLst/>
                <a:latin typeface="Arial" panose="020B0604020202020204" pitchFamily="34" charset="0"/>
              </a:rPr>
              <a:t>Il a insisté sur la révision du cadre juridique, l’implication des collectivités et des citoyens.</a:t>
            </a:r>
            <a:br>
              <a:rPr kumimoji="0" lang="fr-FR" altLang="fr-FR" sz="1800" b="0" i="0" u="none" strike="noStrike" cap="none" normalizeH="0" baseline="0">
                <a:ln>
                  <a:noFill/>
                </a:ln>
                <a:solidFill>
                  <a:schemeClr val="tx1"/>
                </a:solidFill>
                <a:effectLst/>
                <a:latin typeface="Arial" panose="020B0604020202020204" pitchFamily="34" charset="0"/>
              </a:rPr>
            </a:br>
            <a:r>
              <a:rPr kumimoji="0" lang="fr-FR" altLang="fr-FR" sz="1800" b="0" i="0" u="none" strike="noStrike" cap="none" normalizeH="0" baseline="0">
                <a:ln>
                  <a:noFill/>
                </a:ln>
                <a:solidFill>
                  <a:schemeClr val="tx1"/>
                </a:solidFill>
                <a:effectLst/>
                <a:latin typeface="Arial" panose="020B0604020202020204" pitchFamily="34" charset="0"/>
              </a:rPr>
              <a:t>L’objectif est d’instaurer une gestion durable et inclusive des déchets urbains.</a:t>
            </a:r>
            <a:br>
              <a:rPr kumimoji="0" lang="fr-FR" altLang="fr-FR" sz="1800" b="0" i="0" u="none" strike="noStrike" cap="none" normalizeH="0" baseline="0">
                <a:ln>
                  <a:noFill/>
                </a:ln>
                <a:solidFill>
                  <a:schemeClr val="tx1"/>
                </a:solidFill>
                <a:effectLst/>
                <a:latin typeface="Arial" panose="020B0604020202020204" pitchFamily="34" charset="0"/>
              </a:rPr>
            </a:br>
            <a:r>
              <a:rPr kumimoji="0" lang="fr-FR" altLang="fr-FR" sz="1800" b="0" i="0" u="none" strike="noStrike" cap="none" normalizeH="0" baseline="0">
                <a:ln>
                  <a:noFill/>
                </a:ln>
                <a:solidFill>
                  <a:schemeClr val="tx1"/>
                </a:solidFill>
                <a:effectLst/>
                <a:latin typeface="Arial" panose="020B0604020202020204" pitchFamily="34" charset="0"/>
              </a:rPr>
              <a:t>La fermeture des décharges sauvages est prévue d’ici 2026.</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6483704"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SOLUTION ET OPPORTUNITES</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6" name="Google Shape;201;p42"/>
          <p:cNvSpPr txBox="1">
            <a:spLocks/>
          </p:cNvSpPr>
          <p:nvPr/>
        </p:nvSpPr>
        <p:spPr>
          <a:xfrm>
            <a:off x="125259" y="1146410"/>
            <a:ext cx="8970973" cy="1084471"/>
          </a:xfrm>
          <a:prstGeom prst="rect">
            <a:avLst/>
          </a:prstGeom>
          <a:solidFill>
            <a:srgbClr val="001633"/>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fr-CM" sz="1400" dirty="0">
                <a:solidFill>
                  <a:schemeClr val="bg1"/>
                </a:solidFill>
                <a:latin typeface="Tw Cen MT Condensed Extra Bold" panose="020B0803020202020204" pitchFamily="34" charset="0"/>
              </a:rPr>
              <a:t>Le projet « </a:t>
            </a:r>
            <a:r>
              <a:rPr lang="fr-CM" sz="1400" dirty="0" err="1">
                <a:solidFill>
                  <a:schemeClr val="bg1"/>
                </a:solidFill>
                <a:latin typeface="Tw Cen MT Condensed Extra Bold" panose="020B0803020202020204" pitchFamily="34" charset="0"/>
              </a:rPr>
              <a:t>Waste</a:t>
            </a:r>
            <a:r>
              <a:rPr lang="fr-CM" sz="1400" dirty="0">
                <a:solidFill>
                  <a:schemeClr val="bg1"/>
                </a:solidFill>
                <a:latin typeface="Tw Cen MT Condensed Extra Bold" panose="020B0803020202020204" pitchFamily="34" charset="0"/>
              </a:rPr>
              <a:t> to </a:t>
            </a:r>
            <a:r>
              <a:rPr lang="fr-CM" sz="1400" dirty="0" err="1">
                <a:solidFill>
                  <a:schemeClr val="bg1"/>
                </a:solidFill>
                <a:latin typeface="Tw Cen MT Condensed Extra Bold" panose="020B0803020202020204" pitchFamily="34" charset="0"/>
              </a:rPr>
              <a:t>Energy</a:t>
            </a:r>
            <a:r>
              <a:rPr lang="fr-CM" sz="1400" dirty="0">
                <a:solidFill>
                  <a:schemeClr val="bg1"/>
                </a:solidFill>
                <a:latin typeface="Tw Cen MT Condensed Extra Bold" panose="020B0803020202020204" pitchFamily="34" charset="0"/>
              </a:rPr>
              <a:t> » (WTE) constitue un système moderne et intégré de gestion et de valorisation économique des déchets urbains.</a:t>
            </a:r>
          </a:p>
          <a:p>
            <a:r>
              <a:rPr lang="fr-CM" sz="1400" dirty="0">
                <a:solidFill>
                  <a:schemeClr val="bg1"/>
                </a:solidFill>
                <a:latin typeface="Tw Cen MT Condensed Extra Bold" panose="020B0803020202020204" pitchFamily="34" charset="0"/>
              </a:rPr>
              <a:t>Ce projet ambitieux vise à améliorer significativement les conditions de vie des populations des villes de Yaoundé et Douala, en mettant l’accent sur l’enlèvement, le tri et le traitement des déchets ménagers, industriels et municipaux.</a:t>
            </a:r>
            <a:r>
              <a:rPr lang="en-US" sz="1400" dirty="0">
                <a:solidFill>
                  <a:schemeClr val="bg1"/>
                </a:solidFill>
                <a:latin typeface="Tw Cen MT Condensed Extra Bold" panose="020B0803020202020204" pitchFamily="34" charset="0"/>
              </a:rPr>
              <a:t> </a:t>
            </a:r>
            <a:r>
              <a:rPr lang="fr-CM" sz="1400" dirty="0">
                <a:solidFill>
                  <a:schemeClr val="bg1"/>
                </a:solidFill>
                <a:latin typeface="Tw Cen MT Condensed Extra Bold" panose="020B0803020202020204" pitchFamily="34" charset="0"/>
              </a:rPr>
              <a:t>Il a pour objectif de résoudre durablement le problème épineux des déchets urbains et la production des énergies renouvelables à travers les moyens suivant :</a:t>
            </a:r>
            <a:endParaRPr lang="en-US" sz="1400" dirty="0">
              <a:solidFill>
                <a:schemeClr val="bg1"/>
              </a:solidFill>
              <a:latin typeface="Tw Cen MT Condensed Extra Bold" panose="020B0803020202020204" pitchFamily="34" charset="0"/>
            </a:endParaRPr>
          </a:p>
        </p:txBody>
      </p:sp>
      <p:grpSp>
        <p:nvGrpSpPr>
          <p:cNvPr id="2" name="Groupe 1"/>
          <p:cNvGrpSpPr/>
          <p:nvPr/>
        </p:nvGrpSpPr>
        <p:grpSpPr>
          <a:xfrm>
            <a:off x="541520" y="2613552"/>
            <a:ext cx="8267379" cy="2402009"/>
            <a:chOff x="541520" y="2613552"/>
            <a:chExt cx="8267379" cy="2402009"/>
          </a:xfrm>
        </p:grpSpPr>
        <p:sp>
          <p:nvSpPr>
            <p:cNvPr id="7" name="Google Shape;201;p42"/>
            <p:cNvSpPr txBox="1">
              <a:spLocks/>
            </p:cNvSpPr>
            <p:nvPr/>
          </p:nvSpPr>
          <p:spPr>
            <a:xfrm>
              <a:off x="541520" y="2634026"/>
              <a:ext cx="3477748" cy="11441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marL="171450" indent="-171450">
                <a:lnSpc>
                  <a:spcPct val="150000"/>
                </a:lnSpc>
                <a:buFont typeface="Wingdings" panose="05000000000000000000" pitchFamily="2" charset="2"/>
                <a:buChar char="ü"/>
              </a:pPr>
              <a:r>
                <a:rPr lang="fr-FR" sz="1200" dirty="0">
                  <a:solidFill>
                    <a:schemeClr val="bg1"/>
                  </a:solidFill>
                  <a:latin typeface="Tw Cen MT Condensed Extra Bold" panose="020B0803020202020204" pitchFamily="34" charset="0"/>
                </a:rPr>
                <a:t>USINE DE TRAITEMENT DES DÉCHETS </a:t>
              </a:r>
            </a:p>
            <a:p>
              <a:pPr marL="171450" indent="-171450">
                <a:lnSpc>
                  <a:spcPct val="150000"/>
                </a:lnSpc>
                <a:buFont typeface="Wingdings" panose="05000000000000000000" pitchFamily="2" charset="2"/>
                <a:buChar char="ü"/>
              </a:pPr>
              <a:r>
                <a:rPr lang="fr-FR" sz="1200" dirty="0">
                  <a:solidFill>
                    <a:schemeClr val="bg1"/>
                  </a:solidFill>
                  <a:latin typeface="Tw Cen MT Condensed Extra Bold" panose="020B0803020202020204" pitchFamily="34" charset="0"/>
                </a:rPr>
                <a:t>UNITÉ DE MÉTHANISATION APRÈS TRI </a:t>
              </a:r>
            </a:p>
            <a:p>
              <a:pPr marL="171450" indent="-171450">
                <a:lnSpc>
                  <a:spcPct val="150000"/>
                </a:lnSpc>
                <a:buFont typeface="Wingdings" panose="05000000000000000000" pitchFamily="2" charset="2"/>
                <a:buChar char="ü"/>
              </a:pPr>
              <a:r>
                <a:rPr lang="fr-FR" sz="1200" dirty="0">
                  <a:solidFill>
                    <a:schemeClr val="bg1"/>
                  </a:solidFill>
                  <a:latin typeface="Tw Cen MT Condensed Extra Bold" panose="020B0803020202020204" pitchFamily="34" charset="0"/>
                </a:rPr>
                <a:t>MAÎTRISE DE LA COLLECTE DES DÉCHETS</a:t>
              </a:r>
            </a:p>
          </p:txBody>
        </p:sp>
        <p:sp>
          <p:nvSpPr>
            <p:cNvPr id="8" name="Google Shape;201;p42"/>
            <p:cNvSpPr txBox="1">
              <a:spLocks/>
            </p:cNvSpPr>
            <p:nvPr/>
          </p:nvSpPr>
          <p:spPr>
            <a:xfrm>
              <a:off x="4699958" y="3633018"/>
              <a:ext cx="4108941" cy="718210"/>
            </a:xfrm>
            <a:prstGeom prst="rect">
              <a:avLst/>
            </a:prstGeom>
            <a:solidFill>
              <a:srgbClr val="001633"/>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marL="171450" indent="-171450">
                <a:lnSpc>
                  <a:spcPct val="150000"/>
                </a:lnSpc>
                <a:buFont typeface="Wingdings" panose="05000000000000000000" pitchFamily="2" charset="2"/>
                <a:buChar char="ü"/>
              </a:pPr>
              <a:r>
                <a:rPr lang="fr-FR" sz="1200" dirty="0">
                  <a:solidFill>
                    <a:schemeClr val="bg1"/>
                  </a:solidFill>
                  <a:latin typeface="Tw Cen MT Condensed Extra Bold" panose="020B0803020202020204" pitchFamily="34" charset="0"/>
                </a:rPr>
                <a:t>DEUX DATA CENTERS POUR LA GESTION DES DONNÉES URBAINES ET DE MOBILITÉ, ALIMENTÉS EN BIOÉLECTRICITÉ PAR L’UNITÉ WTE.</a:t>
              </a:r>
            </a:p>
            <a:p>
              <a:pPr marL="171450" indent="-171450">
                <a:lnSpc>
                  <a:spcPct val="150000"/>
                </a:lnSpc>
                <a:buFont typeface="Wingdings" panose="05000000000000000000" pitchFamily="2" charset="2"/>
                <a:buChar char="ü"/>
              </a:pPr>
              <a:r>
                <a:rPr lang="fr-FR" sz="1200" dirty="0">
                  <a:solidFill>
                    <a:schemeClr val="bg1"/>
                  </a:solidFill>
                  <a:latin typeface="Tw Cen MT Condensed Extra Bold" panose="020B0803020202020204" pitchFamily="34" charset="0"/>
                </a:rPr>
                <a:t>DIVERSIFICATION DES </a:t>
              </a:r>
              <a:r>
                <a:rPr lang="fr-FR" sz="1200" dirty="0">
                  <a:solidFill>
                    <a:schemeClr val="bg1"/>
                  </a:solidFill>
                  <a:effectLst>
                    <a:outerShdw blurRad="38100" dist="38100" dir="2700000" algn="tl">
                      <a:srgbClr val="000000">
                        <a:alpha val="43137"/>
                      </a:srgbClr>
                    </a:outerShdw>
                  </a:effectLst>
                  <a:latin typeface="Tw Cen MT Condensed Extra Bold" panose="020B0803020202020204" pitchFamily="34" charset="0"/>
                </a:rPr>
                <a:t>SOURCES</a:t>
              </a:r>
              <a:r>
                <a:rPr lang="fr-FR" sz="1200" dirty="0">
                  <a:solidFill>
                    <a:schemeClr val="bg1"/>
                  </a:solidFill>
                  <a:latin typeface="Tw Cen MT Condensed Extra Bold" panose="020B0803020202020204" pitchFamily="34" charset="0"/>
                </a:rPr>
                <a:t> D’ÉNERGIE</a:t>
              </a:r>
              <a:endParaRPr lang="en-US" sz="1200" dirty="0">
                <a:solidFill>
                  <a:schemeClr val="bg1"/>
                </a:solidFill>
                <a:latin typeface="Tw Cen MT Condensed Extra Bold" panose="020B0803020202020204" pitchFamily="34" charset="0"/>
              </a:endParaRPr>
            </a:p>
          </p:txBody>
        </p:sp>
        <p:sp>
          <p:nvSpPr>
            <p:cNvPr id="9" name="Google Shape;201;p42"/>
            <p:cNvSpPr txBox="1">
              <a:spLocks/>
            </p:cNvSpPr>
            <p:nvPr/>
          </p:nvSpPr>
          <p:spPr>
            <a:xfrm>
              <a:off x="4107979" y="2613552"/>
              <a:ext cx="3887182" cy="10508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marL="171450" indent="-171450">
                <a:lnSpc>
                  <a:spcPct val="150000"/>
                </a:lnSpc>
                <a:buFont typeface="Wingdings" panose="05000000000000000000" pitchFamily="2" charset="2"/>
                <a:buChar char="ü"/>
              </a:pPr>
              <a:r>
                <a:rPr lang="fr-FR" sz="1200" dirty="0">
                  <a:solidFill>
                    <a:schemeClr val="bg1"/>
                  </a:solidFill>
                  <a:latin typeface="Tw Cen MT Condensed Extra Bold" panose="020B0803020202020204" pitchFamily="34" charset="0"/>
                </a:rPr>
                <a:t>L’ÉNERGIE GÉNÉRÉE </a:t>
              </a:r>
            </a:p>
            <a:p>
              <a:pPr marL="171450" indent="-171450">
                <a:lnSpc>
                  <a:spcPct val="150000"/>
                </a:lnSpc>
                <a:buFont typeface="Wingdings" panose="05000000000000000000" pitchFamily="2" charset="2"/>
                <a:buChar char="ü"/>
              </a:pPr>
              <a:r>
                <a:rPr lang="fr-FR" sz="1200" dirty="0">
                  <a:solidFill>
                    <a:schemeClr val="bg1"/>
                  </a:solidFill>
                  <a:latin typeface="Tw Cen MT Condensed Extra Bold" panose="020B0803020202020204" pitchFamily="34" charset="0"/>
                </a:rPr>
                <a:t>INCINÉRATION ET PRODUCTION D’ÉLECTRICITÉ</a:t>
              </a:r>
            </a:p>
            <a:p>
              <a:pPr marL="171450" indent="-171450">
                <a:lnSpc>
                  <a:spcPct val="150000"/>
                </a:lnSpc>
                <a:buFont typeface="Wingdings" panose="05000000000000000000" pitchFamily="2" charset="2"/>
                <a:buChar char="ü"/>
              </a:pPr>
              <a:r>
                <a:rPr lang="fr-FR" sz="1200" dirty="0">
                  <a:solidFill>
                    <a:schemeClr val="bg1"/>
                  </a:solidFill>
                  <a:latin typeface="Tw Cen MT Condensed Extra Bold" panose="020B0803020202020204" pitchFamily="34" charset="0"/>
                </a:rPr>
                <a:t>INTÉGRATION DU BRT DE DOUALA ET YAOUNDÉ </a:t>
              </a:r>
            </a:p>
          </p:txBody>
        </p:sp>
        <p:sp>
          <p:nvSpPr>
            <p:cNvPr id="10" name="Google Shape;201;p42"/>
            <p:cNvSpPr txBox="1">
              <a:spLocks/>
            </p:cNvSpPr>
            <p:nvPr/>
          </p:nvSpPr>
          <p:spPr>
            <a:xfrm>
              <a:off x="732584" y="3956154"/>
              <a:ext cx="3887182" cy="10594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marL="171450" indent="-171450">
                <a:lnSpc>
                  <a:spcPct val="150000"/>
                </a:lnSpc>
                <a:buFont typeface="Wingdings" panose="05000000000000000000" pitchFamily="2" charset="2"/>
                <a:buChar char="ü"/>
              </a:pPr>
              <a:r>
                <a:rPr lang="fr-FR" sz="1200" dirty="0">
                  <a:solidFill>
                    <a:schemeClr val="bg1"/>
                  </a:solidFill>
                  <a:latin typeface="Tw Cen MT Condensed Extra Bold" panose="020B0803020202020204" pitchFamily="34" charset="0"/>
                </a:rPr>
                <a:t>RÉDUCTION DE LA SUPERFICIE DES DÉCHARGES </a:t>
              </a:r>
            </a:p>
            <a:p>
              <a:pPr marL="171450" indent="-171450">
                <a:lnSpc>
                  <a:spcPct val="150000"/>
                </a:lnSpc>
                <a:buFont typeface="Wingdings" panose="05000000000000000000" pitchFamily="2" charset="2"/>
                <a:buChar char="ü"/>
              </a:pPr>
              <a:r>
                <a:rPr lang="fr-FR" sz="1200" dirty="0">
                  <a:solidFill>
                    <a:schemeClr val="bg1"/>
                  </a:solidFill>
                  <a:latin typeface="Tw Cen MT Condensed Extra Bold" panose="020B0803020202020204" pitchFamily="34" charset="0"/>
                </a:rPr>
                <a:t>PRÉVENTION DES RISQUES ENVIRONNEMENTAUX</a:t>
              </a:r>
            </a:p>
            <a:p>
              <a:pPr marL="171450" indent="-171450">
                <a:lnSpc>
                  <a:spcPct val="150000"/>
                </a:lnSpc>
                <a:buFont typeface="Wingdings" panose="05000000000000000000" pitchFamily="2" charset="2"/>
                <a:buChar char="ü"/>
              </a:pPr>
              <a:r>
                <a:rPr lang="fr-FR" sz="1200" dirty="0">
                  <a:solidFill>
                    <a:schemeClr val="bg1"/>
                  </a:solidFill>
                  <a:latin typeface="Tw Cen MT Condensed Extra Bold" panose="020B0803020202020204" pitchFamily="34" charset="0"/>
                </a:rPr>
                <a:t>RÉDUCTION DES IMPACTS ENVIRONNEMENTAUX NÉGATIFS</a:t>
              </a:r>
              <a:endParaRPr lang="en-US" sz="1200" dirty="0">
                <a:solidFill>
                  <a:schemeClr val="bg1"/>
                </a:solidFill>
                <a:latin typeface="Tw Cen MT Condensed Extra Bold" panose="020B0803020202020204" pitchFamily="34" charset="0"/>
              </a:endParaRPr>
            </a:p>
          </p:txBody>
        </p:sp>
      </p:grpSp>
      <p:grpSp>
        <p:nvGrpSpPr>
          <p:cNvPr id="11" name="Groupe 10"/>
          <p:cNvGrpSpPr/>
          <p:nvPr/>
        </p:nvGrpSpPr>
        <p:grpSpPr>
          <a:xfrm>
            <a:off x="7033849" y="445025"/>
            <a:ext cx="1775050" cy="532419"/>
            <a:chOff x="118458" y="4565019"/>
            <a:chExt cx="1775050" cy="532419"/>
          </a:xfrm>
        </p:grpSpPr>
        <p:pic>
          <p:nvPicPr>
            <p:cNvPr id="12" name="Imag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752" y="4565019"/>
              <a:ext cx="834756" cy="532419"/>
            </a:xfrm>
            <a:prstGeom prst="rect">
              <a:avLst/>
            </a:prstGeom>
          </p:spPr>
        </p:pic>
        <p:pic>
          <p:nvPicPr>
            <p:cNvPr id="13" name="Imag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458" y="4565020"/>
              <a:ext cx="935468" cy="526201"/>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8" name="Google Shape;214;p44"/>
          <p:cNvSpPr txBox="1">
            <a:spLocks noGrp="1"/>
          </p:cNvSpPr>
          <p:nvPr>
            <p:ph type="title"/>
          </p:nvPr>
        </p:nvSpPr>
        <p:spPr>
          <a:xfrm>
            <a:off x="736980" y="83317"/>
            <a:ext cx="5929951" cy="570716"/>
          </a:xfrm>
          <a:prstGeom prst="rect">
            <a:avLst/>
          </a:prstGeom>
          <a:solidFill>
            <a:schemeClr val="tx1"/>
          </a:solidFill>
        </p:spPr>
        <p:txBody>
          <a:bodyPr spcFirstLastPara="1" wrap="square" lIns="91425" tIns="91425" rIns="91425" bIns="91425" anchor="t" anchorCtr="0">
            <a:noAutofit/>
          </a:bodyPr>
          <a:lstStyle/>
          <a:p>
            <a:pPr lvl="0" algn="ctr"/>
            <a:r>
              <a:rPr lang="en-US" sz="2400" b="1" u="sng" dirty="0">
                <a:solidFill>
                  <a:schemeClr val="accent1"/>
                </a:solidFill>
                <a:effectLst>
                  <a:outerShdw blurRad="38100" dist="38100" dir="2700000" algn="tl">
                    <a:srgbClr val="000000">
                      <a:alpha val="43137"/>
                    </a:srgbClr>
                  </a:outerShdw>
                </a:effectLst>
              </a:rPr>
              <a:t>COÛT  DES  INVESTISSEMENTS</a:t>
            </a:r>
            <a:endParaRPr sz="2400" b="1" u="sng" dirty="0">
              <a:solidFill>
                <a:schemeClr val="accent1"/>
              </a:solidFill>
              <a:effectLst>
                <a:outerShdw blurRad="38100" dist="38100" dir="2700000" algn="tl">
                  <a:srgbClr val="000000">
                    <a:alpha val="43137"/>
                  </a:srgbClr>
                </a:outerShdw>
              </a:effectLst>
            </a:endParaRPr>
          </a:p>
        </p:txBody>
      </p:sp>
      <p:pic>
        <p:nvPicPr>
          <p:cNvPr id="6" name="Image 5"/>
          <p:cNvPicPr>
            <a:picLocks noChangeAspect="1"/>
          </p:cNvPicPr>
          <p:nvPr/>
        </p:nvPicPr>
        <p:blipFill>
          <a:blip r:embed="rId3">
            <a:clrChange>
              <a:clrFrom>
                <a:srgbClr val="FFFFFF"/>
              </a:clrFrom>
              <a:clrTo>
                <a:srgbClr val="FFFFFF">
                  <a:alpha val="0"/>
                </a:srgbClr>
              </a:clrTo>
            </a:clrChange>
          </a:blip>
          <a:stretch>
            <a:fillRect/>
          </a:stretch>
        </p:blipFill>
        <p:spPr>
          <a:xfrm>
            <a:off x="411617" y="678097"/>
            <a:ext cx="589905" cy="523220"/>
          </a:xfrm>
          <a:prstGeom prst="rect">
            <a:avLst/>
          </a:prstGeom>
        </p:spPr>
      </p:pic>
      <p:sp>
        <p:nvSpPr>
          <p:cNvPr id="7" name="ZoneTexte 6"/>
          <p:cNvSpPr txBox="1"/>
          <p:nvPr/>
        </p:nvSpPr>
        <p:spPr>
          <a:xfrm>
            <a:off x="1119496" y="600243"/>
            <a:ext cx="7806140" cy="738664"/>
          </a:xfrm>
          <a:prstGeom prst="rect">
            <a:avLst/>
          </a:prstGeom>
          <a:solidFill>
            <a:schemeClr val="tx1"/>
          </a:solidFill>
        </p:spPr>
        <p:txBody>
          <a:bodyPr wrap="square" rtlCol="0">
            <a:spAutoFit/>
          </a:bodyPr>
          <a:lstStyle/>
          <a:p>
            <a:r>
              <a:rPr lang="fr-FR" dirty="0">
                <a:solidFill>
                  <a:schemeClr val="bg1"/>
                </a:solidFill>
                <a:latin typeface="Poppins ExtraBold" panose="00000900000000000000" pitchFamily="2" charset="0"/>
                <a:cs typeface="Poppins ExtraBold" panose="00000900000000000000" pitchFamily="2" charset="0"/>
              </a:rPr>
              <a:t>Projet WTE est intégré au programme Global Gateway de l’Union Européenne, avec un budget estimé à </a:t>
            </a:r>
            <a:r>
              <a:rPr lang="fr-CM" dirty="0">
                <a:solidFill>
                  <a:schemeClr val="bg1"/>
                </a:solidFill>
                <a:latin typeface="Poppins ExtraBold" panose="00000900000000000000" pitchFamily="2" charset="0"/>
                <a:cs typeface="Poppins ExtraBold" panose="00000900000000000000" pitchFamily="2" charset="0"/>
              </a:rPr>
              <a:t>795 300 000  </a:t>
            </a:r>
            <a:r>
              <a:rPr lang="fr-FR" dirty="0">
                <a:solidFill>
                  <a:schemeClr val="bg1"/>
                </a:solidFill>
                <a:latin typeface="Poppins ExtraBold" panose="00000900000000000000" pitchFamily="2" charset="0"/>
                <a:cs typeface="Poppins ExtraBold" panose="00000900000000000000" pitchFamily="2" charset="0"/>
              </a:rPr>
              <a:t>d’euros (516 Milliards 750 millions CFA) </a:t>
            </a:r>
            <a:r>
              <a:rPr lang="fr-CM" dirty="0">
                <a:solidFill>
                  <a:schemeClr val="bg1"/>
                </a:solidFill>
                <a:latin typeface="Poppins ExtraBold" panose="00000900000000000000" pitchFamily="2" charset="0"/>
                <a:cs typeface="Poppins ExtraBold" panose="00000900000000000000" pitchFamily="2" charset="0"/>
              </a:rPr>
              <a:t>réparti comme suit :</a:t>
            </a:r>
            <a:endParaRPr lang="en-US" dirty="0">
              <a:solidFill>
                <a:schemeClr val="bg1"/>
              </a:solidFill>
              <a:latin typeface="Poppins ExtraBold" panose="00000900000000000000" pitchFamily="2" charset="0"/>
              <a:cs typeface="Poppins ExtraBold" panose="00000900000000000000" pitchFamily="2" charset="0"/>
            </a:endParaRPr>
          </a:p>
        </p:txBody>
      </p:sp>
      <p:pic>
        <p:nvPicPr>
          <p:cNvPr id="12" name="Image 11"/>
          <p:cNvPicPr>
            <a:picLocks noChangeAspect="1"/>
          </p:cNvPicPr>
          <p:nvPr/>
        </p:nvPicPr>
        <p:blipFill>
          <a:blip r:embed="rId3">
            <a:clrChange>
              <a:clrFrom>
                <a:srgbClr val="FFFFFF"/>
              </a:clrFrom>
              <a:clrTo>
                <a:srgbClr val="FFFFFF">
                  <a:alpha val="0"/>
                </a:srgbClr>
              </a:clrTo>
            </a:clrChange>
          </a:blip>
          <a:stretch>
            <a:fillRect/>
          </a:stretch>
        </p:blipFill>
        <p:spPr>
          <a:xfrm>
            <a:off x="411617" y="1479222"/>
            <a:ext cx="589905" cy="523220"/>
          </a:xfrm>
          <a:prstGeom prst="rect">
            <a:avLst/>
          </a:prstGeom>
        </p:spPr>
      </p:pic>
      <p:sp>
        <p:nvSpPr>
          <p:cNvPr id="14" name="ZoneTexte 13"/>
          <p:cNvSpPr txBox="1"/>
          <p:nvPr/>
        </p:nvSpPr>
        <p:spPr>
          <a:xfrm>
            <a:off x="1119495" y="1340753"/>
            <a:ext cx="5799919" cy="738664"/>
          </a:xfrm>
          <a:prstGeom prst="rect">
            <a:avLst/>
          </a:prstGeom>
          <a:solidFill>
            <a:schemeClr val="tx1"/>
          </a:solidFill>
        </p:spPr>
        <p:txBody>
          <a:bodyPr wrap="square" rtlCol="0">
            <a:spAutoFit/>
          </a:bodyPr>
          <a:lstStyle/>
          <a:p>
            <a:r>
              <a:rPr lang="fr-FR" dirty="0">
                <a:solidFill>
                  <a:srgbClr val="FFFF00"/>
                </a:solidFill>
                <a:latin typeface="Poppins ExtraBold" panose="00000900000000000000" pitchFamily="2" charset="0"/>
                <a:cs typeface="Poppins ExtraBold" panose="00000900000000000000" pitchFamily="2" charset="0"/>
              </a:rPr>
              <a:t>Construction de deux usines </a:t>
            </a:r>
            <a:r>
              <a:rPr lang="fr-FR" dirty="0" err="1">
                <a:solidFill>
                  <a:srgbClr val="FFFF00"/>
                </a:solidFill>
                <a:latin typeface="Poppins ExtraBold" panose="00000900000000000000" pitchFamily="2" charset="0"/>
                <a:cs typeface="Poppins ExtraBold" panose="00000900000000000000" pitchFamily="2" charset="0"/>
              </a:rPr>
              <a:t>Waste</a:t>
            </a:r>
            <a:r>
              <a:rPr lang="fr-FR" dirty="0">
                <a:solidFill>
                  <a:srgbClr val="FFFF00"/>
                </a:solidFill>
                <a:latin typeface="Poppins ExtraBold" panose="00000900000000000000" pitchFamily="2" charset="0"/>
                <a:cs typeface="Poppins ExtraBold" panose="00000900000000000000" pitchFamily="2" charset="0"/>
              </a:rPr>
              <a:t>-to-</a:t>
            </a:r>
            <a:r>
              <a:rPr lang="fr-FR" dirty="0" err="1">
                <a:solidFill>
                  <a:srgbClr val="FFFF00"/>
                </a:solidFill>
                <a:latin typeface="Poppins ExtraBold" panose="00000900000000000000" pitchFamily="2" charset="0"/>
                <a:cs typeface="Poppins ExtraBold" panose="00000900000000000000" pitchFamily="2" charset="0"/>
              </a:rPr>
              <a:t>Energy</a:t>
            </a:r>
            <a:r>
              <a:rPr lang="fr-FR" dirty="0">
                <a:solidFill>
                  <a:srgbClr val="FFFF00"/>
                </a:solidFill>
                <a:latin typeface="Poppins ExtraBold" panose="00000900000000000000" pitchFamily="2" charset="0"/>
                <a:cs typeface="Poppins ExtraBold" panose="00000900000000000000" pitchFamily="2" charset="0"/>
              </a:rPr>
              <a:t> (WTE)</a:t>
            </a:r>
          </a:p>
          <a:p>
            <a:pPr marL="285750" indent="-285750">
              <a:buClr>
                <a:schemeClr val="bg1"/>
              </a:buClr>
              <a:buFont typeface="Wingdings" panose="05000000000000000000" pitchFamily="2" charset="2"/>
              <a:buChar char="ü"/>
            </a:pPr>
            <a:r>
              <a:rPr lang="fr-FR" dirty="0">
                <a:solidFill>
                  <a:schemeClr val="bg1"/>
                </a:solidFill>
                <a:latin typeface="Poppins ExtraBold" panose="00000900000000000000" pitchFamily="2" charset="0"/>
                <a:cs typeface="Poppins ExtraBold" panose="00000900000000000000" pitchFamily="2" charset="0"/>
              </a:rPr>
              <a:t>Capacité : 2 500 à 3 000 tonnes de déchets/jour par site</a:t>
            </a:r>
          </a:p>
          <a:p>
            <a:pPr marL="285750" indent="-285750">
              <a:buClr>
                <a:schemeClr val="bg1"/>
              </a:buClr>
              <a:buFont typeface="Wingdings" panose="05000000000000000000" pitchFamily="2" charset="2"/>
              <a:buChar char="ü"/>
            </a:pPr>
            <a:r>
              <a:rPr lang="fr-FR" dirty="0">
                <a:solidFill>
                  <a:schemeClr val="bg1"/>
                </a:solidFill>
                <a:latin typeface="Poppins ExtraBold" panose="00000900000000000000" pitchFamily="2" charset="0"/>
                <a:cs typeface="Poppins ExtraBold" panose="00000900000000000000" pitchFamily="2" charset="0"/>
              </a:rPr>
              <a:t>Coût total pour les deux usines : 339 200 000 EUR</a:t>
            </a:r>
            <a:endParaRPr lang="en-US" dirty="0">
              <a:solidFill>
                <a:schemeClr val="bg1"/>
              </a:solidFill>
              <a:latin typeface="Poppins ExtraBold" panose="00000900000000000000" pitchFamily="2" charset="0"/>
              <a:cs typeface="Poppins ExtraBold" panose="00000900000000000000" pitchFamily="2" charset="0"/>
            </a:endParaRPr>
          </a:p>
        </p:txBody>
      </p:sp>
      <p:pic>
        <p:nvPicPr>
          <p:cNvPr id="9" name="Image 8"/>
          <p:cNvPicPr>
            <a:picLocks noChangeAspect="1"/>
          </p:cNvPicPr>
          <p:nvPr/>
        </p:nvPicPr>
        <p:blipFill>
          <a:blip r:embed="rId3">
            <a:clrChange>
              <a:clrFrom>
                <a:srgbClr val="FFFFFF"/>
              </a:clrFrom>
              <a:clrTo>
                <a:srgbClr val="FFFFFF">
                  <a:alpha val="0"/>
                </a:srgbClr>
              </a:clrTo>
            </a:clrChange>
          </a:blip>
          <a:stretch>
            <a:fillRect/>
          </a:stretch>
        </p:blipFill>
        <p:spPr>
          <a:xfrm>
            <a:off x="411617" y="2332752"/>
            <a:ext cx="589905" cy="523220"/>
          </a:xfrm>
          <a:prstGeom prst="rect">
            <a:avLst/>
          </a:prstGeom>
        </p:spPr>
      </p:pic>
      <p:sp>
        <p:nvSpPr>
          <p:cNvPr id="10" name="ZoneTexte 9"/>
          <p:cNvSpPr txBox="1"/>
          <p:nvPr/>
        </p:nvSpPr>
        <p:spPr>
          <a:xfrm>
            <a:off x="1119495" y="2151251"/>
            <a:ext cx="6161586" cy="738664"/>
          </a:xfrm>
          <a:prstGeom prst="rect">
            <a:avLst/>
          </a:prstGeom>
          <a:solidFill>
            <a:schemeClr val="tx1"/>
          </a:solidFill>
        </p:spPr>
        <p:txBody>
          <a:bodyPr wrap="square" rtlCol="0">
            <a:spAutoFit/>
          </a:bodyPr>
          <a:lstStyle/>
          <a:p>
            <a:r>
              <a:rPr lang="fr-CM" dirty="0">
                <a:solidFill>
                  <a:srgbClr val="FFFF00"/>
                </a:solidFill>
                <a:latin typeface="Poppins ExtraBold" panose="00000900000000000000" pitchFamily="2" charset="0"/>
                <a:cs typeface="Poppins ExtraBold" panose="00000900000000000000" pitchFamily="2" charset="0"/>
              </a:rPr>
              <a:t>Construction de deux usines de méthanisation (biogaz)</a:t>
            </a:r>
            <a:endParaRPr lang="en-US" dirty="0">
              <a:solidFill>
                <a:srgbClr val="FFFF00"/>
              </a:solidFill>
              <a:latin typeface="Poppins ExtraBold" panose="00000900000000000000" pitchFamily="2" charset="0"/>
              <a:cs typeface="Poppins ExtraBold" panose="00000900000000000000" pitchFamily="2" charset="0"/>
            </a:endParaRPr>
          </a:p>
          <a:p>
            <a:pPr marL="285750" lvl="0" indent="-285750">
              <a:buClr>
                <a:schemeClr val="bg1"/>
              </a:buClr>
              <a:buFont typeface="Wingdings" panose="05000000000000000000" pitchFamily="2" charset="2"/>
              <a:buChar char="ü"/>
            </a:pPr>
            <a:r>
              <a:rPr lang="fr-CM" dirty="0">
                <a:solidFill>
                  <a:schemeClr val="bg1"/>
                </a:solidFill>
                <a:latin typeface="Poppins ExtraBold" panose="00000900000000000000" pitchFamily="2" charset="0"/>
                <a:cs typeface="Poppins ExtraBold" panose="00000900000000000000" pitchFamily="2" charset="0"/>
              </a:rPr>
              <a:t>Capacité : 1 500 tonnes de déchets organiques/jour par site</a:t>
            </a:r>
            <a:endParaRPr lang="en-US" dirty="0">
              <a:solidFill>
                <a:schemeClr val="bg1"/>
              </a:solidFill>
              <a:latin typeface="Poppins ExtraBold" panose="00000900000000000000" pitchFamily="2" charset="0"/>
              <a:cs typeface="Poppins ExtraBold" panose="00000900000000000000" pitchFamily="2" charset="0"/>
            </a:endParaRPr>
          </a:p>
          <a:p>
            <a:pPr marL="285750" lvl="0" indent="-285750">
              <a:buClr>
                <a:schemeClr val="bg1"/>
              </a:buClr>
              <a:buFont typeface="Wingdings" panose="05000000000000000000" pitchFamily="2" charset="2"/>
              <a:buChar char="ü"/>
            </a:pPr>
            <a:r>
              <a:rPr lang="fr-CM" dirty="0">
                <a:solidFill>
                  <a:schemeClr val="bg1"/>
                </a:solidFill>
                <a:latin typeface="Poppins ExtraBold" panose="00000900000000000000" pitchFamily="2" charset="0"/>
                <a:cs typeface="Poppins ExtraBold" panose="00000900000000000000" pitchFamily="2" charset="0"/>
              </a:rPr>
              <a:t>Coût total pour les deux usines Biomasse : 46 000 000 EUR</a:t>
            </a:r>
            <a:endParaRPr lang="en-US" dirty="0">
              <a:solidFill>
                <a:schemeClr val="bg1"/>
              </a:solidFill>
              <a:latin typeface="Poppins ExtraBold" panose="00000900000000000000" pitchFamily="2" charset="0"/>
              <a:cs typeface="Poppins ExtraBold" panose="00000900000000000000" pitchFamily="2" charset="0"/>
            </a:endParaRPr>
          </a:p>
        </p:txBody>
      </p:sp>
      <p:pic>
        <p:nvPicPr>
          <p:cNvPr id="11" name="Image 10"/>
          <p:cNvPicPr>
            <a:picLocks noChangeAspect="1"/>
          </p:cNvPicPr>
          <p:nvPr/>
        </p:nvPicPr>
        <p:blipFill>
          <a:blip r:embed="rId3">
            <a:clrChange>
              <a:clrFrom>
                <a:srgbClr val="FFFFFF"/>
              </a:clrFrom>
              <a:clrTo>
                <a:srgbClr val="FFFFFF">
                  <a:alpha val="0"/>
                </a:srgbClr>
              </a:clrTo>
            </a:clrChange>
          </a:blip>
          <a:stretch>
            <a:fillRect/>
          </a:stretch>
        </p:blipFill>
        <p:spPr>
          <a:xfrm>
            <a:off x="411617" y="3105536"/>
            <a:ext cx="589905" cy="523220"/>
          </a:xfrm>
          <a:prstGeom prst="rect">
            <a:avLst/>
          </a:prstGeom>
        </p:spPr>
      </p:pic>
      <p:sp>
        <p:nvSpPr>
          <p:cNvPr id="13" name="ZoneTexte 12"/>
          <p:cNvSpPr txBox="1"/>
          <p:nvPr/>
        </p:nvSpPr>
        <p:spPr>
          <a:xfrm>
            <a:off x="1119494" y="2902519"/>
            <a:ext cx="7560481" cy="738664"/>
          </a:xfrm>
          <a:prstGeom prst="rect">
            <a:avLst/>
          </a:prstGeom>
          <a:solidFill>
            <a:schemeClr val="tx1"/>
          </a:solidFill>
        </p:spPr>
        <p:txBody>
          <a:bodyPr wrap="square" rtlCol="0">
            <a:spAutoFit/>
          </a:bodyPr>
          <a:lstStyle/>
          <a:p>
            <a:r>
              <a:rPr lang="fr-FR" dirty="0">
                <a:solidFill>
                  <a:srgbClr val="FFFF00"/>
                </a:solidFill>
                <a:latin typeface="Poppins ExtraBold" panose="00000900000000000000" pitchFamily="2" charset="0"/>
                <a:cs typeface="Poppins ExtraBold" panose="00000900000000000000" pitchFamily="2" charset="0"/>
              </a:rPr>
              <a:t>Acquisition d’une flotte de camions de collecte (biogaz ou GNV)</a:t>
            </a:r>
          </a:p>
          <a:p>
            <a:pPr marL="285750" indent="-285750">
              <a:buClr>
                <a:schemeClr val="bg1"/>
              </a:buClr>
              <a:buFont typeface="Wingdings" panose="05000000000000000000" pitchFamily="2" charset="2"/>
              <a:buChar char="ü"/>
            </a:pPr>
            <a:r>
              <a:rPr lang="fr-FR" dirty="0">
                <a:solidFill>
                  <a:schemeClr val="bg1"/>
                </a:solidFill>
                <a:latin typeface="Poppins ExtraBold" panose="00000900000000000000" pitchFamily="2" charset="0"/>
                <a:cs typeface="Poppins ExtraBold" panose="00000900000000000000" pitchFamily="2" charset="0"/>
              </a:rPr>
              <a:t>Quantité estimée : 1 000 camions</a:t>
            </a:r>
          </a:p>
          <a:p>
            <a:pPr marL="285750" indent="-285750">
              <a:buClr>
                <a:schemeClr val="bg1"/>
              </a:buClr>
              <a:buFont typeface="Wingdings" panose="05000000000000000000" pitchFamily="2" charset="2"/>
              <a:buChar char="ü"/>
            </a:pPr>
            <a:r>
              <a:rPr lang="fr-FR" dirty="0">
                <a:solidFill>
                  <a:schemeClr val="bg1"/>
                </a:solidFill>
                <a:latin typeface="Poppins ExtraBold" panose="00000900000000000000" pitchFamily="2" charset="0"/>
                <a:cs typeface="Poppins ExtraBold" panose="00000900000000000000" pitchFamily="2" charset="0"/>
              </a:rPr>
              <a:t>Coût total : 276 000 000 EUR</a:t>
            </a:r>
          </a:p>
        </p:txBody>
      </p:sp>
      <p:pic>
        <p:nvPicPr>
          <p:cNvPr id="15" name="Image 14"/>
          <p:cNvPicPr>
            <a:picLocks noChangeAspect="1"/>
          </p:cNvPicPr>
          <p:nvPr/>
        </p:nvPicPr>
        <p:blipFill>
          <a:blip r:embed="rId3">
            <a:clrChange>
              <a:clrFrom>
                <a:srgbClr val="FFFFFF"/>
              </a:clrFrom>
              <a:clrTo>
                <a:srgbClr val="FFFFFF">
                  <a:alpha val="0"/>
                </a:srgbClr>
              </a:clrTo>
            </a:clrChange>
          </a:blip>
          <a:stretch>
            <a:fillRect/>
          </a:stretch>
        </p:blipFill>
        <p:spPr>
          <a:xfrm>
            <a:off x="411617" y="3830147"/>
            <a:ext cx="589905" cy="523220"/>
          </a:xfrm>
          <a:prstGeom prst="rect">
            <a:avLst/>
          </a:prstGeom>
        </p:spPr>
      </p:pic>
      <p:sp>
        <p:nvSpPr>
          <p:cNvPr id="16" name="ZoneTexte 15"/>
          <p:cNvSpPr txBox="1"/>
          <p:nvPr/>
        </p:nvSpPr>
        <p:spPr>
          <a:xfrm>
            <a:off x="1066070" y="3578676"/>
            <a:ext cx="7806140" cy="1627375"/>
          </a:xfrm>
          <a:prstGeom prst="rect">
            <a:avLst/>
          </a:prstGeom>
          <a:solidFill>
            <a:schemeClr val="tx1"/>
          </a:solidFill>
        </p:spPr>
        <p:txBody>
          <a:bodyPr wrap="square" rtlCol="0">
            <a:spAutoFit/>
          </a:bodyPr>
          <a:lstStyle/>
          <a:p>
            <a:r>
              <a:rPr lang="fr-FR" dirty="0">
                <a:solidFill>
                  <a:srgbClr val="FFFF00"/>
                </a:solidFill>
                <a:latin typeface="Poppins ExtraBold" panose="00000900000000000000" pitchFamily="2" charset="0"/>
                <a:cs typeface="Poppins ExtraBold" panose="00000900000000000000" pitchFamily="2" charset="0"/>
              </a:rPr>
              <a:t>Fourniture de bacs à ordures et équipements de voirie</a:t>
            </a:r>
          </a:p>
          <a:p>
            <a:pPr marL="285750" indent="-285750">
              <a:buClr>
                <a:schemeClr val="bg1"/>
              </a:buClr>
              <a:buFont typeface="Wingdings" panose="05000000000000000000" pitchFamily="2" charset="2"/>
              <a:buChar char="ü"/>
            </a:pPr>
            <a:r>
              <a:rPr lang="fr-FR" dirty="0">
                <a:solidFill>
                  <a:schemeClr val="bg1"/>
                </a:solidFill>
                <a:latin typeface="Poppins ExtraBold" panose="00000900000000000000" pitchFamily="2" charset="0"/>
                <a:cs typeface="Poppins ExtraBold" panose="00000900000000000000" pitchFamily="2" charset="0"/>
              </a:rPr>
              <a:t>Quantité estimée : 10 000 unités </a:t>
            </a:r>
          </a:p>
          <a:p>
            <a:pPr marL="285750" indent="-285750">
              <a:buClr>
                <a:schemeClr val="bg1"/>
              </a:buClr>
              <a:buFont typeface="Wingdings" panose="05000000000000000000" pitchFamily="2" charset="2"/>
              <a:buChar char="ü"/>
            </a:pPr>
            <a:r>
              <a:rPr lang="fr-FR" dirty="0">
                <a:solidFill>
                  <a:schemeClr val="bg1"/>
                </a:solidFill>
                <a:latin typeface="Poppins ExtraBold" panose="00000900000000000000" pitchFamily="2" charset="0"/>
                <a:cs typeface="Poppins ExtraBold" panose="00000900000000000000" pitchFamily="2" charset="0"/>
              </a:rPr>
              <a:t>Coût total : 4 600 000 EUR</a:t>
            </a:r>
          </a:p>
          <a:p>
            <a:pPr>
              <a:buClr>
                <a:schemeClr val="bg1"/>
              </a:buClr>
            </a:pPr>
            <a:r>
              <a:rPr lang="fr-FR" dirty="0">
                <a:solidFill>
                  <a:srgbClr val="FFFF00"/>
                </a:solidFill>
                <a:latin typeface="Poppins ExtraBold" panose="00000900000000000000" pitchFamily="2" charset="0"/>
                <a:cs typeface="Poppins ExtraBold" panose="00000900000000000000" pitchFamily="2" charset="0"/>
              </a:rPr>
              <a:t>Data center pour les données urbaines de la </a:t>
            </a:r>
            <a:r>
              <a:rPr lang="fr-FR" dirty="0" err="1">
                <a:solidFill>
                  <a:srgbClr val="FFFF00"/>
                </a:solidFill>
                <a:latin typeface="Poppins ExtraBold" panose="00000900000000000000" pitchFamily="2" charset="0"/>
                <a:cs typeface="Poppins ExtraBold" panose="00000900000000000000" pitchFamily="2" charset="0"/>
              </a:rPr>
              <a:t>mobilite</a:t>
            </a:r>
            <a:r>
              <a:rPr lang="fr-FR" dirty="0">
                <a:solidFill>
                  <a:srgbClr val="FFFF00"/>
                </a:solidFill>
                <a:latin typeface="Poppins ExtraBold" panose="00000900000000000000" pitchFamily="2" charset="0"/>
                <a:cs typeface="Poppins ExtraBold" panose="00000900000000000000" pitchFamily="2" charset="0"/>
              </a:rPr>
              <a:t> et la gestion du </a:t>
            </a:r>
            <a:r>
              <a:rPr lang="fr-FR" dirty="0" err="1">
                <a:solidFill>
                  <a:srgbClr val="FFFF00"/>
                </a:solidFill>
                <a:latin typeface="Poppins ExtraBold" panose="00000900000000000000" pitchFamily="2" charset="0"/>
                <a:cs typeface="Poppins ExtraBold" panose="00000900000000000000" pitchFamily="2" charset="0"/>
              </a:rPr>
              <a:t>reseau</a:t>
            </a:r>
            <a:r>
              <a:rPr lang="fr-FR" dirty="0">
                <a:solidFill>
                  <a:srgbClr val="FFFF00"/>
                </a:solidFill>
                <a:latin typeface="Poppins ExtraBold" panose="00000900000000000000" pitchFamily="2" charset="0"/>
                <a:cs typeface="Poppins ExtraBold" panose="00000900000000000000" pitchFamily="2" charset="0"/>
              </a:rPr>
              <a:t> </a:t>
            </a:r>
          </a:p>
          <a:p>
            <a:pPr marL="285750" indent="-285750">
              <a:buClr>
                <a:schemeClr val="bg1"/>
              </a:buClr>
              <a:buFont typeface="Wingdings" panose="05000000000000000000" pitchFamily="2" charset="2"/>
              <a:buChar char="ü"/>
            </a:pPr>
            <a:r>
              <a:rPr lang="fr-FR" dirty="0">
                <a:solidFill>
                  <a:schemeClr val="bg1"/>
                </a:solidFill>
                <a:latin typeface="Poppins ExtraBold" panose="00000900000000000000" pitchFamily="2" charset="0"/>
                <a:cs typeface="Poppins ExtraBold" panose="00000900000000000000" pitchFamily="2" charset="0"/>
              </a:rPr>
              <a:t> 2 Data Center, 1 à Yaoundé et 1 à Douala, soit 50 millions d'euros x 2 = 100 millions d'euros</a:t>
            </a:r>
          </a:p>
          <a:p>
            <a:pPr>
              <a:buClr>
                <a:schemeClr val="bg1"/>
              </a:buClr>
            </a:pPr>
            <a:endParaRPr lang="fr-FR" dirty="0">
              <a:solidFill>
                <a:schemeClr val="bg1"/>
              </a:solidFill>
              <a:latin typeface="Poppins ExtraBold" panose="00000900000000000000" pitchFamily="2" charset="0"/>
              <a:cs typeface="Poppins ExtraBold" panose="00000900000000000000" pitchFamily="2" charset="0"/>
            </a:endParaRPr>
          </a:p>
        </p:txBody>
      </p:sp>
      <p:grpSp>
        <p:nvGrpSpPr>
          <p:cNvPr id="17" name="Groupe 16"/>
          <p:cNvGrpSpPr/>
          <p:nvPr/>
        </p:nvGrpSpPr>
        <p:grpSpPr>
          <a:xfrm>
            <a:off x="7136979" y="1266340"/>
            <a:ext cx="1775050" cy="532419"/>
            <a:chOff x="118458" y="4565019"/>
            <a:chExt cx="1775050" cy="532419"/>
          </a:xfrm>
        </p:grpSpPr>
        <p:pic>
          <p:nvPicPr>
            <p:cNvPr id="18" name="Imag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752" y="4565019"/>
              <a:ext cx="834756" cy="532419"/>
            </a:xfrm>
            <a:prstGeom prst="rect">
              <a:avLst/>
            </a:prstGeom>
          </p:spPr>
        </p:pic>
        <p:pic>
          <p:nvPicPr>
            <p:cNvPr id="19" name="Imag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458" y="4565020"/>
              <a:ext cx="935468" cy="526201"/>
            </a:xfrm>
            <a:prstGeom prst="rect">
              <a:avLst/>
            </a:prstGeom>
          </p:spPr>
        </p:pic>
      </p:grpSp>
    </p:spTree>
    <p:extLst>
      <p:ext uri="{BB962C8B-B14F-4D97-AF65-F5344CB8AC3E}">
        <p14:creationId xmlns:p14="http://schemas.microsoft.com/office/powerpoint/2010/main" val="3034335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445025"/>
            <a:ext cx="5516891" cy="941400"/>
          </a:xfrm>
          <a:prstGeom prst="rect">
            <a:avLst/>
          </a:prstGeom>
        </p:spPr>
        <p:txBody>
          <a:bodyPr spcFirstLastPara="1" wrap="square" lIns="91425" tIns="91425" rIns="91425" bIns="91425" anchor="t" anchorCtr="0">
            <a:noAutofit/>
          </a:bodyPr>
          <a:lstStyle/>
          <a:p>
            <a:pPr lvl="0"/>
            <a:r>
              <a:rPr lang="en-US" dirty="0"/>
              <a:t>STRATEGIE DU PROGRAMME</a:t>
            </a:r>
            <a:endParaRPr dirty="0">
              <a:solidFill>
                <a:schemeClr val="accent1"/>
              </a:solidFill>
            </a:endParaRPr>
          </a:p>
        </p:txBody>
      </p:sp>
      <p:sp>
        <p:nvSpPr>
          <p:cNvPr id="215" name="Google Shape;215;p44"/>
          <p:cNvSpPr txBox="1">
            <a:spLocks noGrp="1"/>
          </p:cNvSpPr>
          <p:nvPr>
            <p:ph type="body" idx="1"/>
          </p:nvPr>
        </p:nvSpPr>
        <p:spPr>
          <a:xfrm>
            <a:off x="805219" y="1008048"/>
            <a:ext cx="4892722" cy="4037287"/>
          </a:xfrm>
          <a:prstGeom prst="rect">
            <a:avLst/>
          </a:prstGeom>
        </p:spPr>
        <p:txBody>
          <a:bodyPr spcFirstLastPara="1" wrap="square" lIns="91425" tIns="91425" rIns="91425" bIns="91425" anchor="t" anchorCtr="0">
            <a:noAutofit/>
          </a:bodyPr>
          <a:lstStyle/>
          <a:p>
            <a:pPr algn="just">
              <a:buFont typeface="Wingdings" panose="05000000000000000000" pitchFamily="2" charset="2"/>
              <a:buChar char="q"/>
            </a:pPr>
            <a:r>
              <a:rPr lang="fr-FR" dirty="0">
                <a:latin typeface="Tw Cen MT Condensed Extra Bold" panose="020B0803020202020204" pitchFamily="34" charset="0"/>
              </a:rPr>
              <a:t>Construction de deux unités industrielles de traitement des déchets municipaux d’une capacité de 3 000 tonnes par jour et 1 000 000 tonnes par an (une à Yaoundé, une à Douala).</a:t>
            </a:r>
          </a:p>
          <a:p>
            <a:pPr marL="139700" indent="0" algn="just">
              <a:buNone/>
            </a:pPr>
            <a:endParaRPr lang="fr-FR" dirty="0">
              <a:latin typeface="Tw Cen MT Condensed Extra Bold" panose="020B0803020202020204" pitchFamily="34" charset="0"/>
            </a:endParaRPr>
          </a:p>
          <a:p>
            <a:pPr algn="just">
              <a:buFont typeface="Wingdings" panose="05000000000000000000" pitchFamily="2" charset="2"/>
              <a:buChar char="q"/>
            </a:pPr>
            <a:r>
              <a:rPr lang="fr-FR" dirty="0">
                <a:latin typeface="Tw Cen MT Condensed Extra Bold" panose="020B0803020202020204" pitchFamily="34" charset="0"/>
              </a:rPr>
              <a:t>Production d’électricité estimée à 912,5 GWH par an, destinée à alimenter le réseau urbain et les futurs bus électriques du BRT de Yaoundé et Douala.</a:t>
            </a:r>
          </a:p>
          <a:p>
            <a:pPr marL="139700" indent="0" algn="just">
              <a:buNone/>
            </a:pPr>
            <a:endParaRPr lang="fr-FR" dirty="0">
              <a:latin typeface="Tw Cen MT Condensed Extra Bold" panose="020B0803020202020204" pitchFamily="34" charset="0"/>
            </a:endParaRPr>
          </a:p>
          <a:p>
            <a:pPr algn="just">
              <a:buFont typeface="Wingdings" panose="05000000000000000000" pitchFamily="2" charset="2"/>
              <a:buChar char="q"/>
            </a:pPr>
            <a:r>
              <a:rPr lang="fr-FR" dirty="0">
                <a:latin typeface="Tw Cen MT Condensed Extra Bold" panose="020B0803020202020204" pitchFamily="34" charset="0"/>
              </a:rPr>
              <a:t>Acquisition de 1000 camions fonctionnant au biogaz ou au biodiesel pour assurer la collecte et le transport des déchets.</a:t>
            </a:r>
          </a:p>
          <a:p>
            <a:pPr marL="139700" indent="0" algn="just">
              <a:buNone/>
            </a:pPr>
            <a:endParaRPr lang="fr-FR" dirty="0">
              <a:latin typeface="Tw Cen MT Condensed Extra Bold" panose="020B0803020202020204" pitchFamily="34" charset="0"/>
            </a:endParaRPr>
          </a:p>
          <a:p>
            <a:pPr algn="just">
              <a:buFont typeface="Wingdings" panose="05000000000000000000" pitchFamily="2" charset="2"/>
              <a:buChar char="q"/>
            </a:pPr>
            <a:r>
              <a:rPr lang="fr-FR" dirty="0">
                <a:latin typeface="Tw Cen MT Condensed Extra Bold" panose="020B0803020202020204" pitchFamily="34" charset="0"/>
              </a:rPr>
              <a:t>Installation de 10 000 bacs à ordures et d’équipements de tri et de collecte pour optimiser la chaîne logistique des déchets.</a:t>
            </a:r>
          </a:p>
          <a:p>
            <a:pPr marL="139700" indent="0" algn="just">
              <a:buNone/>
            </a:pPr>
            <a:endParaRPr lang="fr-FR" dirty="0">
              <a:latin typeface="Tw Cen MT Condensed Extra Bold" panose="020B0803020202020204" pitchFamily="34" charset="0"/>
            </a:endParaRPr>
          </a:p>
          <a:p>
            <a:pPr algn="just">
              <a:buFont typeface="Wingdings" panose="05000000000000000000" pitchFamily="2" charset="2"/>
              <a:buChar char="q"/>
            </a:pPr>
            <a:r>
              <a:rPr lang="fr-FR" dirty="0">
                <a:latin typeface="Tw Cen MT Condensed Extra Bold" panose="020B0803020202020204" pitchFamily="34" charset="0"/>
              </a:rPr>
              <a:t>Une ligne électrique de 220 KVA et, une centrale électrique indépendant du réseau local</a:t>
            </a:r>
          </a:p>
          <a:p>
            <a:pPr algn="just">
              <a:buFont typeface="Wingdings" panose="05000000000000000000" pitchFamily="2" charset="2"/>
              <a:buChar char="q"/>
            </a:pPr>
            <a:r>
              <a:rPr lang="fr-FR" dirty="0">
                <a:latin typeface="Tw Cen MT Condensed Extra Bold" panose="020B0803020202020204" pitchFamily="34" charset="0"/>
              </a:rPr>
              <a:t>Construction de 2 Data Center pour le stockage et la gestion des données urbaines et de la mobilité urbaine durable</a:t>
            </a:r>
            <a:endParaRPr dirty="0">
              <a:latin typeface="Tw Cen MT Condensed Extra Bold" panose="020B0803020202020204" pitchFamily="34" charset="0"/>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 name="Image 4"/>
          <p:cNvPicPr/>
          <p:nvPr/>
        </p:nvPicPr>
        <p:blipFill>
          <a:blip r:embed="rId3" cstate="print"/>
          <a:stretch>
            <a:fillRect/>
          </a:stretch>
        </p:blipFill>
        <p:spPr>
          <a:xfrm>
            <a:off x="6223262" y="949921"/>
            <a:ext cx="2713264" cy="1949123"/>
          </a:xfrm>
          <a:prstGeom prst="rect">
            <a:avLst/>
          </a:prstGeom>
        </p:spPr>
      </p:pic>
      <p:pic>
        <p:nvPicPr>
          <p:cNvPr id="6" name="Image 5"/>
          <p:cNvPicPr/>
          <p:nvPr/>
        </p:nvPicPr>
        <p:blipFill>
          <a:blip r:embed="rId4" cstate="print"/>
          <a:stretch>
            <a:fillRect/>
          </a:stretch>
        </p:blipFill>
        <p:spPr>
          <a:xfrm>
            <a:off x="6223262" y="2988859"/>
            <a:ext cx="2713264" cy="1848417"/>
          </a:xfrm>
          <a:prstGeom prst="rect">
            <a:avLst/>
          </a:prstGeom>
        </p:spPr>
      </p:pic>
      <p:grpSp>
        <p:nvGrpSpPr>
          <p:cNvPr id="7" name="Groupe 6"/>
          <p:cNvGrpSpPr/>
          <p:nvPr/>
        </p:nvGrpSpPr>
        <p:grpSpPr>
          <a:xfrm>
            <a:off x="7368950" y="0"/>
            <a:ext cx="1775050" cy="532419"/>
            <a:chOff x="118458" y="4565019"/>
            <a:chExt cx="1775050" cy="532419"/>
          </a:xfrm>
        </p:grpSpPr>
        <p:pic>
          <p:nvPicPr>
            <p:cNvPr id="8" name="Imag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752" y="4565019"/>
              <a:ext cx="834756" cy="532419"/>
            </a:xfrm>
            <a:prstGeom prst="rect">
              <a:avLst/>
            </a:prstGeom>
          </p:spPr>
        </p:pic>
        <p:pic>
          <p:nvPicPr>
            <p:cNvPr id="9" name="Imag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458" y="4565020"/>
              <a:ext cx="935468" cy="526201"/>
            </a:xfrm>
            <a:prstGeom prst="rect">
              <a:avLst/>
            </a:prstGeom>
          </p:spPr>
        </p:pic>
      </p:grpSp>
    </p:spTree>
    <p:extLst>
      <p:ext uri="{BB962C8B-B14F-4D97-AF65-F5344CB8AC3E}">
        <p14:creationId xmlns:p14="http://schemas.microsoft.com/office/powerpoint/2010/main" val="1629407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04379" y="445025"/>
            <a:ext cx="6888492" cy="544438"/>
          </a:xfrm>
          <a:prstGeom prst="rect">
            <a:avLst/>
          </a:prstGeom>
        </p:spPr>
        <p:txBody>
          <a:bodyPr spcFirstLastPara="1" wrap="square" lIns="91425" tIns="91425" rIns="91425" bIns="91425" anchor="t" anchorCtr="0">
            <a:noAutofit/>
          </a:bodyPr>
          <a:lstStyle/>
          <a:p>
            <a:pPr lvl="0"/>
            <a:r>
              <a:rPr lang="en-US" dirty="0"/>
              <a:t>ORGANISATION DU PARTENARIAT WTE</a:t>
            </a:r>
            <a:endParaRPr dirty="0">
              <a:solidFill>
                <a:schemeClr val="accent1"/>
              </a:solidFill>
            </a:endParaRPr>
          </a:p>
        </p:txBody>
      </p:sp>
      <p:sp>
        <p:nvSpPr>
          <p:cNvPr id="215" name="Google Shape;215;p44"/>
          <p:cNvSpPr txBox="1">
            <a:spLocks noGrp="1"/>
          </p:cNvSpPr>
          <p:nvPr>
            <p:ph type="body" idx="1"/>
          </p:nvPr>
        </p:nvSpPr>
        <p:spPr>
          <a:xfrm>
            <a:off x="904379" y="1126387"/>
            <a:ext cx="2593073" cy="886657"/>
          </a:xfrm>
          <a:prstGeom prst="rect">
            <a:avLst/>
          </a:prstGeom>
        </p:spPr>
        <p:txBody>
          <a:bodyPr spcFirstLastPara="1" wrap="square" lIns="91425" tIns="91425" rIns="91425" bIns="91425" anchor="t" anchorCtr="0">
            <a:noAutofit/>
          </a:bodyPr>
          <a:lstStyle/>
          <a:p>
            <a:pPr marL="139700" indent="0" algn="just">
              <a:buNone/>
            </a:pPr>
            <a:r>
              <a:rPr lang="fr-FR" dirty="0">
                <a:latin typeface="Tw Cen MT Condensed Extra Bold" panose="020B0803020202020204" pitchFamily="34" charset="0"/>
              </a:rPr>
              <a:t>Blue Energies Holding : </a:t>
            </a:r>
          </a:p>
          <a:p>
            <a:pPr marL="139700" indent="0">
              <a:buNone/>
            </a:pPr>
            <a:r>
              <a:rPr lang="fr-FR" dirty="0">
                <a:latin typeface="Tw Cen MT Condensed Extra Bold" panose="020B0803020202020204" pitchFamily="34" charset="0"/>
              </a:rPr>
              <a:t>Promoteur et coordinateur stratégique.</a:t>
            </a: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8" name="Google Shape;215;p44"/>
          <p:cNvSpPr txBox="1">
            <a:spLocks/>
          </p:cNvSpPr>
          <p:nvPr/>
        </p:nvSpPr>
        <p:spPr>
          <a:xfrm>
            <a:off x="904379" y="2061258"/>
            <a:ext cx="2593073" cy="8866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139700" indent="0">
              <a:buNone/>
            </a:pPr>
            <a:r>
              <a:rPr lang="fr-FR" dirty="0">
                <a:latin typeface="Tw Cen MT Condensed Extra Bold" panose="020B0803020202020204" pitchFamily="34" charset="0"/>
              </a:rPr>
              <a:t>Groupe CLARKE ENERGY: Responsables EPC et construction </a:t>
            </a:r>
          </a:p>
          <a:p>
            <a:pPr marL="139700" indent="0" algn="just">
              <a:buNone/>
            </a:pPr>
            <a:r>
              <a:rPr lang="fr-FR" dirty="0">
                <a:latin typeface="Tw Cen MT Condensed Extra Bold" panose="020B0803020202020204" pitchFamily="34" charset="0"/>
              </a:rPr>
              <a:t>industrielle.</a:t>
            </a:r>
          </a:p>
        </p:txBody>
      </p:sp>
      <p:sp>
        <p:nvSpPr>
          <p:cNvPr id="10" name="Google Shape;215;p44"/>
          <p:cNvSpPr txBox="1">
            <a:spLocks/>
          </p:cNvSpPr>
          <p:nvPr/>
        </p:nvSpPr>
        <p:spPr>
          <a:xfrm>
            <a:off x="904379" y="2996129"/>
            <a:ext cx="2077657" cy="8866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139700" indent="0" algn="just">
              <a:buNone/>
            </a:pPr>
            <a:r>
              <a:rPr lang="fr-FR" dirty="0">
                <a:latin typeface="Tw Cen MT Condensed Extra Bold" panose="020B0803020202020204" pitchFamily="34" charset="0"/>
              </a:rPr>
              <a:t>Plateforme numérique </a:t>
            </a:r>
          </a:p>
          <a:p>
            <a:pPr marL="139700" indent="0" algn="just">
              <a:buNone/>
            </a:pPr>
            <a:r>
              <a:rPr lang="fr-FR" dirty="0">
                <a:latin typeface="Tw Cen MT Condensed Extra Bold" panose="020B0803020202020204" pitchFamily="34" charset="0"/>
              </a:rPr>
              <a:t>multimodale : HITACHI</a:t>
            </a:r>
          </a:p>
        </p:txBody>
      </p:sp>
      <p:sp>
        <p:nvSpPr>
          <p:cNvPr id="12" name="Google Shape;215;p44"/>
          <p:cNvSpPr txBox="1">
            <a:spLocks/>
          </p:cNvSpPr>
          <p:nvPr/>
        </p:nvSpPr>
        <p:spPr>
          <a:xfrm>
            <a:off x="904379" y="4019711"/>
            <a:ext cx="2593073" cy="8866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139700" indent="0" algn="just">
              <a:buNone/>
            </a:pPr>
            <a:r>
              <a:rPr lang="fr-FR" dirty="0">
                <a:latin typeface="Tw Cen MT Condensed Extra Bold" panose="020B0803020202020204" pitchFamily="34" charset="0"/>
              </a:rPr>
              <a:t>CUY &amp; CUD : Maitres d’ouvrages et responsables de la maturation du projet</a:t>
            </a:r>
          </a:p>
        </p:txBody>
      </p:sp>
      <p:sp>
        <p:nvSpPr>
          <p:cNvPr id="14" name="Google Shape;215;p44"/>
          <p:cNvSpPr txBox="1">
            <a:spLocks/>
          </p:cNvSpPr>
          <p:nvPr/>
        </p:nvSpPr>
        <p:spPr>
          <a:xfrm>
            <a:off x="4637045" y="1207438"/>
            <a:ext cx="2593073" cy="8866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139700" indent="0" algn="just">
              <a:buNone/>
            </a:pPr>
            <a:r>
              <a:rPr lang="fr-FR" dirty="0">
                <a:latin typeface="Tw Cen MT Condensed Extra Bold" panose="020B0803020202020204" pitchFamily="34" charset="0"/>
              </a:rPr>
              <a:t>Fournisseurs d’équipements :</a:t>
            </a:r>
          </a:p>
          <a:p>
            <a:pPr marL="139700" indent="0" algn="just">
              <a:buNone/>
            </a:pPr>
            <a:r>
              <a:rPr lang="fr-FR" dirty="0">
                <a:latin typeface="Tw Cen MT Condensed Extra Bold" panose="020B0803020202020204" pitchFamily="34" charset="0"/>
              </a:rPr>
              <a:t>(FORREC SRL, SCANIA, HITACHI ENERGY)</a:t>
            </a:r>
          </a:p>
        </p:txBody>
      </p:sp>
      <p:sp>
        <p:nvSpPr>
          <p:cNvPr id="16" name="Google Shape;215;p44"/>
          <p:cNvSpPr txBox="1">
            <a:spLocks/>
          </p:cNvSpPr>
          <p:nvPr/>
        </p:nvSpPr>
        <p:spPr>
          <a:xfrm>
            <a:off x="4637045" y="2130390"/>
            <a:ext cx="2593073" cy="4004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139700" indent="0" algn="just">
              <a:buFont typeface="Montserrat"/>
              <a:buNone/>
            </a:pPr>
            <a:r>
              <a:rPr lang="fr-FR" dirty="0">
                <a:latin typeface="Tw Cen MT Condensed Extra Bold" panose="020B0803020202020204" pitchFamily="34" charset="0"/>
              </a:rPr>
              <a:t>DATA CENTER : ORACLE</a:t>
            </a:r>
          </a:p>
        </p:txBody>
      </p:sp>
      <p:sp>
        <p:nvSpPr>
          <p:cNvPr id="18" name="Google Shape;215;p44"/>
          <p:cNvSpPr txBox="1">
            <a:spLocks/>
          </p:cNvSpPr>
          <p:nvPr/>
        </p:nvSpPr>
        <p:spPr>
          <a:xfrm>
            <a:off x="4637045" y="2947915"/>
            <a:ext cx="2593073" cy="988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139700" indent="0">
              <a:buNone/>
            </a:pPr>
            <a:r>
              <a:rPr lang="fr-FR" dirty="0">
                <a:latin typeface="Tw Cen MT Condensed Extra Bold" panose="020B0803020202020204" pitchFamily="34" charset="0"/>
              </a:rPr>
              <a:t>Partenaires financiers : UE (Global Gateway), PROPARCO, AFD, Gouvernement Suédois (EKN et SEK)</a:t>
            </a:r>
          </a:p>
        </p:txBody>
      </p:sp>
      <p:sp>
        <p:nvSpPr>
          <p:cNvPr id="3" name="Éclair 2"/>
          <p:cNvSpPr/>
          <p:nvPr/>
        </p:nvSpPr>
        <p:spPr>
          <a:xfrm>
            <a:off x="682388" y="1255594"/>
            <a:ext cx="395785" cy="437619"/>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Éclair 20"/>
          <p:cNvSpPr/>
          <p:nvPr/>
        </p:nvSpPr>
        <p:spPr>
          <a:xfrm>
            <a:off x="682388" y="2178546"/>
            <a:ext cx="395785" cy="437619"/>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Éclair 21"/>
          <p:cNvSpPr/>
          <p:nvPr/>
        </p:nvSpPr>
        <p:spPr>
          <a:xfrm>
            <a:off x="682388" y="3046193"/>
            <a:ext cx="395785" cy="437619"/>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Éclair 22"/>
          <p:cNvSpPr/>
          <p:nvPr/>
        </p:nvSpPr>
        <p:spPr>
          <a:xfrm>
            <a:off x="682388" y="4142510"/>
            <a:ext cx="395785" cy="437619"/>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Éclair 23"/>
          <p:cNvSpPr/>
          <p:nvPr/>
        </p:nvSpPr>
        <p:spPr>
          <a:xfrm>
            <a:off x="4192778" y="1362033"/>
            <a:ext cx="395785" cy="437619"/>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Éclair 24"/>
          <p:cNvSpPr/>
          <p:nvPr/>
        </p:nvSpPr>
        <p:spPr>
          <a:xfrm>
            <a:off x="4226898" y="2093260"/>
            <a:ext cx="395785" cy="437619"/>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Éclair 25"/>
          <p:cNvSpPr/>
          <p:nvPr/>
        </p:nvSpPr>
        <p:spPr>
          <a:xfrm>
            <a:off x="4226898" y="3095474"/>
            <a:ext cx="395785" cy="437619"/>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e 18"/>
          <p:cNvGrpSpPr/>
          <p:nvPr/>
        </p:nvGrpSpPr>
        <p:grpSpPr>
          <a:xfrm>
            <a:off x="7360404" y="4614520"/>
            <a:ext cx="1775050" cy="532419"/>
            <a:chOff x="118458" y="4565019"/>
            <a:chExt cx="1775050" cy="532419"/>
          </a:xfrm>
        </p:grpSpPr>
        <p:pic>
          <p:nvPicPr>
            <p:cNvPr id="20" name="Imag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752" y="4565019"/>
              <a:ext cx="834756" cy="532419"/>
            </a:xfrm>
            <a:prstGeom prst="rect">
              <a:avLst/>
            </a:prstGeom>
          </p:spPr>
        </p:pic>
        <p:pic>
          <p:nvPicPr>
            <p:cNvPr id="27" name="Imag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458" y="4565020"/>
              <a:ext cx="935468" cy="526201"/>
            </a:xfrm>
            <a:prstGeom prst="rect">
              <a:avLst/>
            </a:prstGeom>
          </p:spPr>
        </p:pic>
      </p:grpSp>
    </p:spTree>
    <p:extLst>
      <p:ext uri="{BB962C8B-B14F-4D97-AF65-F5344CB8AC3E}">
        <p14:creationId xmlns:p14="http://schemas.microsoft.com/office/powerpoint/2010/main" val="297949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04379" y="445025"/>
            <a:ext cx="6690600" cy="544438"/>
          </a:xfrm>
          <a:prstGeom prst="rect">
            <a:avLst/>
          </a:prstGeom>
        </p:spPr>
        <p:txBody>
          <a:bodyPr spcFirstLastPara="1" wrap="square" lIns="91425" tIns="91425" rIns="91425" bIns="91425" anchor="t" anchorCtr="0">
            <a:noAutofit/>
          </a:bodyPr>
          <a:lstStyle/>
          <a:p>
            <a:pPr lvl="0"/>
            <a:r>
              <a:rPr lang="en-US" dirty="0"/>
              <a:t>DÉFIS ET PRODUCTION ENERGETIQUE</a:t>
            </a:r>
            <a:endParaRPr dirty="0">
              <a:solidFill>
                <a:schemeClr val="accent1"/>
              </a:solidFill>
            </a:endParaRPr>
          </a:p>
        </p:txBody>
      </p:sp>
      <p:sp>
        <p:nvSpPr>
          <p:cNvPr id="215" name="Google Shape;215;p44"/>
          <p:cNvSpPr txBox="1">
            <a:spLocks noGrp="1"/>
          </p:cNvSpPr>
          <p:nvPr>
            <p:ph type="body" idx="1"/>
          </p:nvPr>
        </p:nvSpPr>
        <p:spPr>
          <a:xfrm>
            <a:off x="126456" y="1543670"/>
            <a:ext cx="2200487" cy="3028330"/>
          </a:xfrm>
          <a:prstGeom prst="rect">
            <a:avLst/>
          </a:prstGeom>
        </p:spPr>
        <p:txBody>
          <a:bodyPr spcFirstLastPara="1" wrap="square" lIns="91425" tIns="91425" rIns="91425" bIns="91425" anchor="t" anchorCtr="0">
            <a:noAutofit/>
          </a:bodyPr>
          <a:lstStyle/>
          <a:p>
            <a:pPr marL="139700" indent="0" algn="just">
              <a:buNone/>
            </a:pPr>
            <a:r>
              <a:rPr lang="fr-CM" dirty="0">
                <a:latin typeface="Tw Cen MT Condensed Extra Bold" panose="020B0803020202020204" pitchFamily="34" charset="0"/>
              </a:rPr>
              <a:t>Une </a:t>
            </a:r>
            <a:r>
              <a:rPr lang="fr-CM" b="1" dirty="0">
                <a:latin typeface="Tw Cen MT Condensed Extra Bold" panose="020B0803020202020204" pitchFamily="34" charset="0"/>
              </a:rPr>
              <a:t>Usine de Traitement des Déchets</a:t>
            </a:r>
            <a:r>
              <a:rPr lang="fr-CM" dirty="0">
                <a:latin typeface="Tw Cen MT Condensed Extra Bold" panose="020B0803020202020204" pitchFamily="34" charset="0"/>
              </a:rPr>
              <a:t>, générant de l’électricité et contribuant ainsi à la réduction du déficit énergétique dans ces villes, ce qui permettra au projet de transport d’avoir une autonomie électrique pour le fonctionnement des bus et des équipements d’exploitation de l’opérateur du BRT ;</a:t>
            </a:r>
            <a:endParaRPr lang="en-US" dirty="0">
              <a:latin typeface="Tw Cen MT Condensed Extra Bold" panose="020B0803020202020204" pitchFamily="34" charset="0"/>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0" name="Google Shape;215;p44"/>
          <p:cNvSpPr txBox="1">
            <a:spLocks/>
          </p:cNvSpPr>
          <p:nvPr/>
        </p:nvSpPr>
        <p:spPr>
          <a:xfrm>
            <a:off x="2321934" y="1529575"/>
            <a:ext cx="2181829" cy="26712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139700" indent="0" algn="just">
              <a:buNone/>
            </a:pPr>
            <a:r>
              <a:rPr lang="fr-CM" dirty="0">
                <a:latin typeface="Tw Cen MT Condensed Extra Bold" panose="020B0803020202020204" pitchFamily="34" charset="0"/>
              </a:rPr>
              <a:t>Et une </a:t>
            </a:r>
            <a:r>
              <a:rPr lang="fr-CM" b="1" dirty="0">
                <a:latin typeface="Tw Cen MT Condensed Extra Bold" panose="020B0803020202020204" pitchFamily="34" charset="0"/>
              </a:rPr>
              <a:t>Usine de Production de Biogaz</a:t>
            </a:r>
            <a:r>
              <a:rPr lang="fr-CM" dirty="0">
                <a:latin typeface="Tw Cen MT Condensed Extra Bold" panose="020B0803020202020204" pitchFamily="34" charset="0"/>
              </a:rPr>
              <a:t>, qui pourra, si les besoins en biocarburant se présentent pour le projet de transport conventionnel, servir de fournisseur ou produire de la bioélectricité destinée aux véhicules électriques d’opérateurs comme Total Energies ou </a:t>
            </a:r>
            <a:r>
              <a:rPr lang="fr-CM" dirty="0" err="1">
                <a:latin typeface="Tw Cen MT Condensed Extra Bold" panose="020B0803020202020204" pitchFamily="34" charset="0"/>
              </a:rPr>
              <a:t>Tradex</a:t>
            </a:r>
            <a:r>
              <a:rPr lang="fr-CM" dirty="0">
                <a:latin typeface="Tw Cen MT Condensed Extra Bold" panose="020B0803020202020204" pitchFamily="34" charset="0"/>
              </a:rPr>
              <a:t> et , au fonctionnement des data centers</a:t>
            </a:r>
            <a:endParaRPr lang="en-US" dirty="0">
              <a:latin typeface="Tw Cen MT Condensed Extra Bold" panose="020B0803020202020204" pitchFamily="34" charset="0"/>
            </a:endParaRPr>
          </a:p>
        </p:txBody>
      </p:sp>
      <p:sp>
        <p:nvSpPr>
          <p:cNvPr id="27" name="Google Shape;215;p44"/>
          <p:cNvSpPr txBox="1">
            <a:spLocks/>
          </p:cNvSpPr>
          <p:nvPr/>
        </p:nvSpPr>
        <p:spPr>
          <a:xfrm>
            <a:off x="6830704" y="1550294"/>
            <a:ext cx="2163172" cy="2216487"/>
          </a:xfrm>
          <a:prstGeom prst="rect">
            <a:avLst/>
          </a:prstGeom>
          <a:solidFill>
            <a:srgbClr val="001633"/>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139700" indent="0">
              <a:buNone/>
            </a:pPr>
            <a:r>
              <a:rPr lang="fr-CM" dirty="0">
                <a:latin typeface="Tw Cen MT Condensed Extra Bold" panose="020B0803020202020204" pitchFamily="34" charset="0"/>
              </a:rPr>
              <a:t>Et un </a:t>
            </a:r>
            <a:r>
              <a:rPr lang="fr-CM" b="1" dirty="0">
                <a:latin typeface="Tw Cen MT Condensed Extra Bold" panose="020B0803020202020204" pitchFamily="34" charset="0"/>
              </a:rPr>
              <a:t>réseau de transport d’électricité indépendant</a:t>
            </a:r>
            <a:r>
              <a:rPr lang="fr-CM" dirty="0">
                <a:latin typeface="Tw Cen MT Condensed Extra Bold" panose="020B0803020202020204" pitchFamily="34" charset="0"/>
              </a:rPr>
              <a:t>, qui sera autonome vis-à-vis du réseau national de l’opérateur</a:t>
            </a:r>
            <a:endParaRPr lang="en-US" dirty="0">
              <a:latin typeface="Tw Cen MT Condensed Extra Bold" panose="020B0803020202020204" pitchFamily="34" charset="0"/>
            </a:endParaRPr>
          </a:p>
          <a:p>
            <a:pPr marL="139700" indent="0">
              <a:buNone/>
            </a:pPr>
            <a:r>
              <a:rPr lang="fr-CM" dirty="0">
                <a:latin typeface="Tw Cen MT Condensed Extra Bold" panose="020B0803020202020204" pitchFamily="34" charset="0"/>
              </a:rPr>
              <a:t>local, garantissant la stabilité, la fiabilité et la sécurité énergétique du projet BRT.</a:t>
            </a:r>
            <a:endParaRPr lang="en-US" dirty="0">
              <a:latin typeface="Tw Cen MT Condensed Extra Bold" panose="020B0803020202020204" pitchFamily="34" charset="0"/>
            </a:endParaRPr>
          </a:p>
        </p:txBody>
      </p:sp>
      <p:sp>
        <p:nvSpPr>
          <p:cNvPr id="29" name="Google Shape;215;p44"/>
          <p:cNvSpPr txBox="1">
            <a:spLocks/>
          </p:cNvSpPr>
          <p:nvPr/>
        </p:nvSpPr>
        <p:spPr>
          <a:xfrm>
            <a:off x="4534759" y="1550295"/>
            <a:ext cx="2323241" cy="26368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139700" indent="0">
              <a:buNone/>
            </a:pPr>
            <a:r>
              <a:rPr lang="fr-CM" dirty="0">
                <a:latin typeface="Tw Cen MT Condensed Extra Bold" panose="020B0803020202020204" pitchFamily="34" charset="0"/>
              </a:rPr>
              <a:t>Deux </a:t>
            </a:r>
            <a:r>
              <a:rPr lang="fr-CM" b="1" dirty="0">
                <a:latin typeface="Tw Cen MT Condensed Extra Bold" panose="020B0803020202020204" pitchFamily="34" charset="0"/>
              </a:rPr>
              <a:t>centrales électriques autonomes</a:t>
            </a:r>
            <a:r>
              <a:rPr lang="fr-CM" dirty="0">
                <a:latin typeface="Tw Cen MT Condensed Extra Bold" panose="020B0803020202020204" pitchFamily="34" charset="0"/>
              </a:rPr>
              <a:t>, directement alimentées par les unités de traitement (incinération et méthanisation), permettant la production et la distribution d’électricité verte dédiée au fonctionnement du système de transport et aux besoins industriels locaux ;</a:t>
            </a:r>
            <a:endParaRPr lang="en-US" dirty="0">
              <a:latin typeface="Tw Cen MT Condensed Extra Bold" panose="020B0803020202020204" pitchFamily="34" charset="0"/>
            </a:endParaRPr>
          </a:p>
        </p:txBody>
      </p:sp>
      <p:grpSp>
        <p:nvGrpSpPr>
          <p:cNvPr id="8" name="Groupe 7"/>
          <p:cNvGrpSpPr/>
          <p:nvPr/>
        </p:nvGrpSpPr>
        <p:grpSpPr>
          <a:xfrm>
            <a:off x="7358930" y="4606184"/>
            <a:ext cx="1775050" cy="532419"/>
            <a:chOff x="118458" y="4565019"/>
            <a:chExt cx="1775050" cy="532419"/>
          </a:xfrm>
        </p:grpSpPr>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752" y="4565019"/>
              <a:ext cx="834756" cy="532419"/>
            </a:xfrm>
            <a:prstGeom prst="rect">
              <a:avLst/>
            </a:prstGeom>
          </p:spPr>
        </p:pic>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458" y="4565020"/>
              <a:ext cx="935468" cy="526201"/>
            </a:xfrm>
            <a:prstGeom prst="rect">
              <a:avLst/>
            </a:prstGeom>
          </p:spPr>
        </p:pic>
      </p:grpSp>
    </p:spTree>
    <p:extLst>
      <p:ext uri="{BB962C8B-B14F-4D97-AF65-F5344CB8AC3E}">
        <p14:creationId xmlns:p14="http://schemas.microsoft.com/office/powerpoint/2010/main" val="3799794143"/>
      </p:ext>
    </p:extLst>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1756</TotalTime>
  <Words>1939</Words>
  <Application>Microsoft Office PowerPoint</Application>
  <PresentationFormat>Affichage à l'écran (16:9)</PresentationFormat>
  <Paragraphs>141</Paragraphs>
  <Slides>15</Slides>
  <Notes>15</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15</vt:i4>
      </vt:variant>
    </vt:vector>
  </HeadingPairs>
  <TitlesOfParts>
    <vt:vector size="22" baseType="lpstr">
      <vt:lpstr>Arial</vt:lpstr>
      <vt:lpstr>Poppins ExtraBold</vt:lpstr>
      <vt:lpstr>Montserrat</vt:lpstr>
      <vt:lpstr>Montserrat ExtraBold</vt:lpstr>
      <vt:lpstr>Tw Cen MT Condensed Extra Bold</vt:lpstr>
      <vt:lpstr>Wingdings</vt:lpstr>
      <vt:lpstr>Futuristic Background by Slidesgo</vt:lpstr>
      <vt:lpstr>Présentation PowerPoint</vt:lpstr>
      <vt:lpstr>MATURATION DU PROJET</vt:lpstr>
      <vt:lpstr>Les villes de Yaoundé et Douala sont confrontées à une accumulation croissante de déchets urbains, engendrant de graves problèmes  environnementaux, sanitaires et sociaux. Les décharges sauvages se multiplient, les infrastructures de collecte sont insuffisantes, et la gestion actuelle des déchets repose principalement sur l'enfouissement, une solution ni durable ni efficace. Cette situation entraîne des risques sanitaires pour les populations, une pollution accrue des sols et des eaux, ainsi qu'une  augmentation des émissions de gaz à effet de serre.</vt:lpstr>
      <vt:lpstr>Réunion interministérielle présidée par        S.E. le Premier Ministre Joseph Dion Ngute    (25 février 2025).  </vt:lpstr>
      <vt:lpstr>SOLUTION ET OPPORTUNITES</vt:lpstr>
      <vt:lpstr>COÛT  DES  INVESTISSEMENTS</vt:lpstr>
      <vt:lpstr>STRATEGIE DU PROGRAMME</vt:lpstr>
      <vt:lpstr>ORGANISATION DU PARTENARIAT WTE</vt:lpstr>
      <vt:lpstr>DÉFIS ET PRODUCTION ENERGETIQUE</vt:lpstr>
      <vt:lpstr>NOS  INITIATIVES</vt:lpstr>
      <vt:lpstr>MODEL FINANCIER</vt:lpstr>
      <vt:lpstr>MATURATION DU PROJET (DEMANDES PRIORITAIRES)</vt:lpstr>
      <vt:lpstr>PLANNING PROJET</vt:lpstr>
      <vt:lpstr>CONCLUSION</vt:lpstr>
      <vt:lpstr>MERCI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TELEVISE</dc:title>
  <dc:creator>ROB SERVICES PRO</dc:creator>
  <cp:lastModifiedBy>blueenergies@outlook.com</cp:lastModifiedBy>
  <cp:revision>97</cp:revision>
  <cp:lastPrinted>2022-12-27T19:14:53Z</cp:lastPrinted>
  <dcterms:modified xsi:type="dcterms:W3CDTF">2025-07-18T13:12:59Z</dcterms:modified>
</cp:coreProperties>
</file>